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65"/>
  </p:notesMasterIdLst>
  <p:handoutMasterIdLst>
    <p:handoutMasterId r:id="rId66"/>
  </p:handoutMasterIdLst>
  <p:sldIdLst>
    <p:sldId id="256" r:id="rId2"/>
    <p:sldId id="257" r:id="rId3"/>
    <p:sldId id="330" r:id="rId4"/>
    <p:sldId id="258" r:id="rId5"/>
    <p:sldId id="259" r:id="rId6"/>
    <p:sldId id="264" r:id="rId7"/>
    <p:sldId id="263" r:id="rId8"/>
    <p:sldId id="265" r:id="rId9"/>
    <p:sldId id="271" r:id="rId10"/>
    <p:sldId id="272" r:id="rId11"/>
    <p:sldId id="273" r:id="rId12"/>
    <p:sldId id="275" r:id="rId13"/>
    <p:sldId id="276" r:id="rId14"/>
    <p:sldId id="278" r:id="rId15"/>
    <p:sldId id="277" r:id="rId16"/>
    <p:sldId id="332" r:id="rId17"/>
    <p:sldId id="283" r:id="rId18"/>
    <p:sldId id="310" r:id="rId19"/>
    <p:sldId id="290" r:id="rId20"/>
    <p:sldId id="304" r:id="rId21"/>
    <p:sldId id="303" r:id="rId22"/>
    <p:sldId id="288" r:id="rId23"/>
    <p:sldId id="286" r:id="rId24"/>
    <p:sldId id="311" r:id="rId25"/>
    <p:sldId id="287" r:id="rId26"/>
    <p:sldId id="333" r:id="rId27"/>
    <p:sldId id="285" r:id="rId28"/>
    <p:sldId id="295" r:id="rId29"/>
    <p:sldId id="294" r:id="rId30"/>
    <p:sldId id="293" r:id="rId31"/>
    <p:sldId id="292" r:id="rId32"/>
    <p:sldId id="291" r:id="rId33"/>
    <p:sldId id="322" r:id="rId34"/>
    <p:sldId id="334" r:id="rId35"/>
    <p:sldId id="323" r:id="rId36"/>
    <p:sldId id="284" r:id="rId37"/>
    <p:sldId id="296" r:id="rId38"/>
    <p:sldId id="313" r:id="rId39"/>
    <p:sldId id="312" r:id="rId40"/>
    <p:sldId id="315" r:id="rId41"/>
    <p:sldId id="314" r:id="rId42"/>
    <p:sldId id="297" r:id="rId43"/>
    <p:sldId id="298" r:id="rId44"/>
    <p:sldId id="305" r:id="rId45"/>
    <p:sldId id="306" r:id="rId46"/>
    <p:sldId id="307" r:id="rId47"/>
    <p:sldId id="299" r:id="rId48"/>
    <p:sldId id="302" r:id="rId49"/>
    <p:sldId id="331" r:id="rId50"/>
    <p:sldId id="308" r:id="rId51"/>
    <p:sldId id="301" r:id="rId52"/>
    <p:sldId id="320" r:id="rId53"/>
    <p:sldId id="321" r:id="rId54"/>
    <p:sldId id="324" r:id="rId55"/>
    <p:sldId id="325" r:id="rId56"/>
    <p:sldId id="326" r:id="rId57"/>
    <p:sldId id="329" r:id="rId58"/>
    <p:sldId id="327" r:id="rId59"/>
    <p:sldId id="319" r:id="rId60"/>
    <p:sldId id="316" r:id="rId61"/>
    <p:sldId id="317" r:id="rId62"/>
    <p:sldId id="318" r:id="rId63"/>
    <p:sldId id="328"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099" autoAdjust="0"/>
  </p:normalViewPr>
  <p:slideViewPr>
    <p:cSldViewPr snapToGrid="0">
      <p:cViewPr varScale="1">
        <p:scale>
          <a:sx n="63" d="100"/>
          <a:sy n="63" d="100"/>
        </p:scale>
        <p:origin x="1020" y="72"/>
      </p:cViewPr>
      <p:guideLst/>
    </p:cSldViewPr>
  </p:slideViewPr>
  <p:notesTextViewPr>
    <p:cViewPr>
      <p:scale>
        <a:sx n="1" d="1"/>
        <a:sy n="1" d="1"/>
      </p:scale>
      <p:origin x="0" y="0"/>
    </p:cViewPr>
  </p:notesTextViewPr>
  <p:sorterViewPr>
    <p:cViewPr>
      <p:scale>
        <a:sx n="100" d="100"/>
        <a:sy n="100" d="100"/>
      </p:scale>
      <p:origin x="0" y="-177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G.I.T</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smtClean="0"/>
              <a:t>8/22/2014</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DR. ARUN NAIR</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F2410A-5D67-482C-830D-4B16D3047C50}" type="slidenum">
              <a:rPr lang="en-US" smtClean="0"/>
              <a:t>‹#›</a:t>
            </a:fld>
            <a:endParaRPr lang="en-US"/>
          </a:p>
        </p:txBody>
      </p:sp>
    </p:spTree>
    <p:extLst>
      <p:ext uri="{BB962C8B-B14F-4D97-AF65-F5344CB8AC3E}">
        <p14:creationId xmlns:p14="http://schemas.microsoft.com/office/powerpoint/2010/main" val="25158227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G.I.T</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smtClean="0"/>
              <a:t>8/22/2014</a:t>
            </a:r>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DR. ARUN NAIR</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C7917-6BCF-4924-AF55-E70295C6871D}" type="slidenum">
              <a:rPr lang="en-US" smtClean="0"/>
              <a:t>‹#›</a:t>
            </a:fld>
            <a:endParaRPr lang="en-US"/>
          </a:p>
        </p:txBody>
      </p:sp>
    </p:spTree>
    <p:extLst>
      <p:ext uri="{BB962C8B-B14F-4D97-AF65-F5344CB8AC3E}">
        <p14:creationId xmlns:p14="http://schemas.microsoft.com/office/powerpoint/2010/main" val="97170313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G.I.T</a:t>
            </a:r>
            <a:endParaRPr lang="en-US"/>
          </a:p>
        </p:txBody>
      </p:sp>
      <p:sp>
        <p:nvSpPr>
          <p:cNvPr id="5" name="Date Placeholder 4"/>
          <p:cNvSpPr>
            <a:spLocks noGrp="1"/>
          </p:cNvSpPr>
          <p:nvPr>
            <p:ph type="dt" idx="11"/>
          </p:nvPr>
        </p:nvSpPr>
        <p:spPr/>
        <p:txBody>
          <a:bodyPr/>
          <a:lstStyle/>
          <a:p>
            <a:r>
              <a:rPr lang="en-US" smtClean="0"/>
              <a:t>8/22/2014</a:t>
            </a:r>
            <a:endParaRPr lang="en-US"/>
          </a:p>
        </p:txBody>
      </p:sp>
      <p:sp>
        <p:nvSpPr>
          <p:cNvPr id="6" name="Footer Placeholder 5"/>
          <p:cNvSpPr>
            <a:spLocks noGrp="1"/>
          </p:cNvSpPr>
          <p:nvPr>
            <p:ph type="ftr" sz="quarter" idx="12"/>
          </p:nvPr>
        </p:nvSpPr>
        <p:spPr/>
        <p:txBody>
          <a:bodyPr/>
          <a:lstStyle/>
          <a:p>
            <a:r>
              <a:rPr lang="en-US" smtClean="0"/>
              <a:t>DR. ARUN NAIR</a:t>
            </a:r>
            <a:endParaRPr lang="en-US"/>
          </a:p>
        </p:txBody>
      </p:sp>
      <p:sp>
        <p:nvSpPr>
          <p:cNvPr id="7" name="Slide Number Placeholder 6"/>
          <p:cNvSpPr>
            <a:spLocks noGrp="1"/>
          </p:cNvSpPr>
          <p:nvPr>
            <p:ph type="sldNum" sz="quarter" idx="13"/>
          </p:nvPr>
        </p:nvSpPr>
        <p:spPr/>
        <p:txBody>
          <a:bodyPr/>
          <a:lstStyle/>
          <a:p>
            <a:fld id="{D3DC7917-6BCF-4924-AF55-E70295C6871D}" type="slidenum">
              <a:rPr lang="en-US" smtClean="0"/>
              <a:t>1</a:t>
            </a:fld>
            <a:endParaRPr lang="en-US"/>
          </a:p>
        </p:txBody>
      </p:sp>
    </p:spTree>
    <p:extLst>
      <p:ext uri="{BB962C8B-B14F-4D97-AF65-F5344CB8AC3E}">
        <p14:creationId xmlns:p14="http://schemas.microsoft.com/office/powerpoint/2010/main" val="397022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Abdominal pain on coughing or</a:t>
            </a:r>
            <a:r>
              <a:rPr lang="en-US" baseline="0" dirty="0" smtClean="0"/>
              <a:t> </a:t>
            </a:r>
            <a:r>
              <a:rPr lang="en-US" dirty="0" smtClean="0"/>
              <a:t>with light percussion suggests</a:t>
            </a:r>
            <a:r>
              <a:rPr lang="en-US" baseline="0" dirty="0" smtClean="0"/>
              <a:t> </a:t>
            </a:r>
            <a:r>
              <a:rPr lang="en-US" dirty="0" smtClean="0"/>
              <a:t>peritoneal inflammation.</a:t>
            </a:r>
          </a:p>
          <a:p>
            <a:r>
              <a:rPr lang="en-US" dirty="0" smtClean="0"/>
              <a:t>Rebound tenderness </a:t>
            </a:r>
            <a:r>
              <a:rPr lang="en-US" smtClean="0"/>
              <a:t>suggests peritoneal</a:t>
            </a:r>
            <a:r>
              <a:rPr lang="en-US" baseline="0" smtClean="0"/>
              <a:t> </a:t>
            </a:r>
            <a:r>
              <a:rPr lang="en-US" smtClean="0"/>
              <a:t>inflammation</a:t>
            </a:r>
            <a:r>
              <a:rPr lang="en-US" dirty="0" smtClean="0"/>
              <a:t>. If tenderness</a:t>
            </a:r>
            <a:r>
              <a:rPr lang="en-US" baseline="0" dirty="0" smtClean="0"/>
              <a:t> </a:t>
            </a:r>
            <a:r>
              <a:rPr lang="en-US" dirty="0" smtClean="0"/>
              <a:t>is felt elsewhere than where you</a:t>
            </a:r>
            <a:r>
              <a:rPr lang="en-US" baseline="0" dirty="0" smtClean="0"/>
              <a:t> </a:t>
            </a:r>
            <a:r>
              <a:rPr lang="en-US" dirty="0" smtClean="0"/>
              <a:t>were trying to elicit rebound, that</a:t>
            </a:r>
            <a:r>
              <a:rPr lang="en-US" baseline="0" dirty="0" smtClean="0"/>
              <a:t> </a:t>
            </a:r>
            <a:r>
              <a:rPr lang="en-US" dirty="0" smtClean="0"/>
              <a:t>area may be the real source of the</a:t>
            </a:r>
            <a:r>
              <a:rPr lang="en-US" baseline="0" dirty="0" smtClean="0"/>
              <a:t> </a:t>
            </a:r>
            <a:r>
              <a:rPr lang="en-US" dirty="0" smtClean="0"/>
              <a:t>problem.</a:t>
            </a:r>
            <a:endParaRPr lang="en-US" dirty="0"/>
          </a:p>
        </p:txBody>
      </p:sp>
      <p:sp>
        <p:nvSpPr>
          <p:cNvPr id="4" name="Header Placeholder 3"/>
          <p:cNvSpPr>
            <a:spLocks noGrp="1"/>
          </p:cNvSpPr>
          <p:nvPr>
            <p:ph type="hdr" sz="quarter" idx="10"/>
          </p:nvPr>
        </p:nvSpPr>
        <p:spPr/>
        <p:txBody>
          <a:bodyPr/>
          <a:lstStyle/>
          <a:p>
            <a:r>
              <a:rPr lang="en-US" smtClean="0"/>
              <a:t>G.I.T</a:t>
            </a:r>
            <a:endParaRPr lang="en-US"/>
          </a:p>
        </p:txBody>
      </p:sp>
      <p:sp>
        <p:nvSpPr>
          <p:cNvPr id="5" name="Date Placeholder 4"/>
          <p:cNvSpPr>
            <a:spLocks noGrp="1"/>
          </p:cNvSpPr>
          <p:nvPr>
            <p:ph type="dt" idx="11"/>
          </p:nvPr>
        </p:nvSpPr>
        <p:spPr/>
        <p:txBody>
          <a:bodyPr/>
          <a:lstStyle/>
          <a:p>
            <a:r>
              <a:rPr lang="en-US" smtClean="0"/>
              <a:t>8/22/2014</a:t>
            </a:r>
            <a:endParaRPr lang="en-US"/>
          </a:p>
        </p:txBody>
      </p:sp>
      <p:sp>
        <p:nvSpPr>
          <p:cNvPr id="6" name="Footer Placeholder 5"/>
          <p:cNvSpPr>
            <a:spLocks noGrp="1"/>
          </p:cNvSpPr>
          <p:nvPr>
            <p:ph type="ftr" sz="quarter" idx="12"/>
          </p:nvPr>
        </p:nvSpPr>
        <p:spPr/>
        <p:txBody>
          <a:bodyPr/>
          <a:lstStyle/>
          <a:p>
            <a:r>
              <a:rPr lang="en-US" smtClean="0"/>
              <a:t>DR. ARUN NAIR</a:t>
            </a:r>
            <a:endParaRPr lang="en-US"/>
          </a:p>
        </p:txBody>
      </p:sp>
      <p:sp>
        <p:nvSpPr>
          <p:cNvPr id="7" name="Slide Number Placeholder 6"/>
          <p:cNvSpPr>
            <a:spLocks noGrp="1"/>
          </p:cNvSpPr>
          <p:nvPr>
            <p:ph type="sldNum" sz="quarter" idx="13"/>
          </p:nvPr>
        </p:nvSpPr>
        <p:spPr/>
        <p:txBody>
          <a:bodyPr/>
          <a:lstStyle/>
          <a:p>
            <a:fld id="{D3DC7917-6BCF-4924-AF55-E70295C6871D}" type="slidenum">
              <a:rPr lang="en-US" smtClean="0"/>
              <a:t>41</a:t>
            </a:fld>
            <a:endParaRPr lang="en-US"/>
          </a:p>
        </p:txBody>
      </p:sp>
    </p:spTree>
    <p:extLst>
      <p:ext uri="{BB962C8B-B14F-4D97-AF65-F5344CB8AC3E}">
        <p14:creationId xmlns:p14="http://schemas.microsoft.com/office/powerpoint/2010/main" val="384114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G.I.T</a:t>
            </a:r>
            <a:endParaRPr lang="en-US"/>
          </a:p>
        </p:txBody>
      </p:sp>
      <p:sp>
        <p:nvSpPr>
          <p:cNvPr id="5" name="Date Placeholder 4"/>
          <p:cNvSpPr>
            <a:spLocks noGrp="1"/>
          </p:cNvSpPr>
          <p:nvPr>
            <p:ph type="dt" idx="11"/>
          </p:nvPr>
        </p:nvSpPr>
        <p:spPr/>
        <p:txBody>
          <a:bodyPr/>
          <a:lstStyle/>
          <a:p>
            <a:r>
              <a:rPr lang="en-US" smtClean="0"/>
              <a:t>8/22/2014</a:t>
            </a:r>
            <a:endParaRPr lang="en-US"/>
          </a:p>
        </p:txBody>
      </p:sp>
      <p:sp>
        <p:nvSpPr>
          <p:cNvPr id="6" name="Footer Placeholder 5"/>
          <p:cNvSpPr>
            <a:spLocks noGrp="1"/>
          </p:cNvSpPr>
          <p:nvPr>
            <p:ph type="ftr" sz="quarter" idx="12"/>
          </p:nvPr>
        </p:nvSpPr>
        <p:spPr/>
        <p:txBody>
          <a:bodyPr/>
          <a:lstStyle/>
          <a:p>
            <a:r>
              <a:rPr lang="en-US" smtClean="0"/>
              <a:t>DR. ARUN NAIR</a:t>
            </a:r>
            <a:endParaRPr lang="en-US"/>
          </a:p>
        </p:txBody>
      </p:sp>
      <p:sp>
        <p:nvSpPr>
          <p:cNvPr id="7" name="Slide Number Placeholder 6"/>
          <p:cNvSpPr>
            <a:spLocks noGrp="1"/>
          </p:cNvSpPr>
          <p:nvPr>
            <p:ph type="sldNum" sz="quarter" idx="13"/>
          </p:nvPr>
        </p:nvSpPr>
        <p:spPr/>
        <p:txBody>
          <a:bodyPr/>
          <a:lstStyle/>
          <a:p>
            <a:fld id="{D3DC7917-6BCF-4924-AF55-E70295C6871D}" type="slidenum">
              <a:rPr lang="en-US" smtClean="0"/>
              <a:t>63</a:t>
            </a:fld>
            <a:endParaRPr lang="en-US"/>
          </a:p>
        </p:txBody>
      </p:sp>
    </p:spTree>
    <p:extLst>
      <p:ext uri="{BB962C8B-B14F-4D97-AF65-F5344CB8AC3E}">
        <p14:creationId xmlns:p14="http://schemas.microsoft.com/office/powerpoint/2010/main" val="281775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G.I.T</a:t>
            </a:r>
            <a:endParaRPr lang="en-US"/>
          </a:p>
        </p:txBody>
      </p:sp>
      <p:sp>
        <p:nvSpPr>
          <p:cNvPr id="5" name="Date Placeholder 4"/>
          <p:cNvSpPr>
            <a:spLocks noGrp="1"/>
          </p:cNvSpPr>
          <p:nvPr>
            <p:ph type="dt" idx="11"/>
          </p:nvPr>
        </p:nvSpPr>
        <p:spPr/>
        <p:txBody>
          <a:bodyPr/>
          <a:lstStyle/>
          <a:p>
            <a:r>
              <a:rPr lang="en-US" smtClean="0"/>
              <a:t>8/22/2014</a:t>
            </a:r>
            <a:endParaRPr lang="en-US"/>
          </a:p>
        </p:txBody>
      </p:sp>
      <p:sp>
        <p:nvSpPr>
          <p:cNvPr id="6" name="Footer Placeholder 5"/>
          <p:cNvSpPr>
            <a:spLocks noGrp="1"/>
          </p:cNvSpPr>
          <p:nvPr>
            <p:ph type="ftr" sz="quarter" idx="12"/>
          </p:nvPr>
        </p:nvSpPr>
        <p:spPr/>
        <p:txBody>
          <a:bodyPr/>
          <a:lstStyle/>
          <a:p>
            <a:r>
              <a:rPr lang="en-US" smtClean="0"/>
              <a:t>DR. ARUN NAIR</a:t>
            </a:r>
            <a:endParaRPr lang="en-US"/>
          </a:p>
        </p:txBody>
      </p:sp>
      <p:sp>
        <p:nvSpPr>
          <p:cNvPr id="7" name="Slide Number Placeholder 6"/>
          <p:cNvSpPr>
            <a:spLocks noGrp="1"/>
          </p:cNvSpPr>
          <p:nvPr>
            <p:ph type="sldNum" sz="quarter" idx="13"/>
          </p:nvPr>
        </p:nvSpPr>
        <p:spPr/>
        <p:txBody>
          <a:bodyPr/>
          <a:lstStyle/>
          <a:p>
            <a:fld id="{D3DC7917-6BCF-4924-AF55-E70295C6871D}" type="slidenum">
              <a:rPr lang="en-US" smtClean="0"/>
              <a:t>2</a:t>
            </a:fld>
            <a:endParaRPr lang="en-US"/>
          </a:p>
        </p:txBody>
      </p:sp>
    </p:spTree>
    <p:extLst>
      <p:ext uri="{BB962C8B-B14F-4D97-AF65-F5344CB8AC3E}">
        <p14:creationId xmlns:p14="http://schemas.microsoft.com/office/powerpoint/2010/main" val="257736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G.I.T</a:t>
            </a:r>
            <a:endParaRPr lang="en-US"/>
          </a:p>
        </p:txBody>
      </p:sp>
      <p:sp>
        <p:nvSpPr>
          <p:cNvPr id="5" name="Date Placeholder 4"/>
          <p:cNvSpPr>
            <a:spLocks noGrp="1"/>
          </p:cNvSpPr>
          <p:nvPr>
            <p:ph type="dt" idx="11"/>
          </p:nvPr>
        </p:nvSpPr>
        <p:spPr/>
        <p:txBody>
          <a:bodyPr/>
          <a:lstStyle/>
          <a:p>
            <a:r>
              <a:rPr lang="en-US" smtClean="0"/>
              <a:t>8/22/2014</a:t>
            </a:r>
            <a:endParaRPr lang="en-US"/>
          </a:p>
        </p:txBody>
      </p:sp>
      <p:sp>
        <p:nvSpPr>
          <p:cNvPr id="6" name="Footer Placeholder 5"/>
          <p:cNvSpPr>
            <a:spLocks noGrp="1"/>
          </p:cNvSpPr>
          <p:nvPr>
            <p:ph type="ftr" sz="quarter" idx="12"/>
          </p:nvPr>
        </p:nvSpPr>
        <p:spPr/>
        <p:txBody>
          <a:bodyPr/>
          <a:lstStyle/>
          <a:p>
            <a:r>
              <a:rPr lang="en-US" smtClean="0"/>
              <a:t>DR. ARUN NAIR</a:t>
            </a:r>
            <a:endParaRPr lang="en-US"/>
          </a:p>
        </p:txBody>
      </p:sp>
      <p:sp>
        <p:nvSpPr>
          <p:cNvPr id="7" name="Slide Number Placeholder 6"/>
          <p:cNvSpPr>
            <a:spLocks noGrp="1"/>
          </p:cNvSpPr>
          <p:nvPr>
            <p:ph type="sldNum" sz="quarter" idx="13"/>
          </p:nvPr>
        </p:nvSpPr>
        <p:spPr/>
        <p:txBody>
          <a:bodyPr/>
          <a:lstStyle/>
          <a:p>
            <a:fld id="{D3DC7917-6BCF-4924-AF55-E70295C6871D}" type="slidenum">
              <a:rPr lang="en-US" smtClean="0"/>
              <a:t>13</a:t>
            </a:fld>
            <a:endParaRPr lang="en-US"/>
          </a:p>
        </p:txBody>
      </p:sp>
    </p:spTree>
    <p:extLst>
      <p:ext uri="{BB962C8B-B14F-4D97-AF65-F5344CB8AC3E}">
        <p14:creationId xmlns:p14="http://schemas.microsoft.com/office/powerpoint/2010/main" val="412951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G.I.T</a:t>
            </a:r>
            <a:endParaRPr lang="en-US"/>
          </a:p>
        </p:txBody>
      </p:sp>
      <p:sp>
        <p:nvSpPr>
          <p:cNvPr id="5" name="Date Placeholder 4"/>
          <p:cNvSpPr>
            <a:spLocks noGrp="1"/>
          </p:cNvSpPr>
          <p:nvPr>
            <p:ph type="dt" idx="11"/>
          </p:nvPr>
        </p:nvSpPr>
        <p:spPr/>
        <p:txBody>
          <a:bodyPr/>
          <a:lstStyle/>
          <a:p>
            <a:r>
              <a:rPr lang="en-US" smtClean="0"/>
              <a:t>8/22/2014</a:t>
            </a:r>
            <a:endParaRPr lang="en-US"/>
          </a:p>
        </p:txBody>
      </p:sp>
      <p:sp>
        <p:nvSpPr>
          <p:cNvPr id="6" name="Footer Placeholder 5"/>
          <p:cNvSpPr>
            <a:spLocks noGrp="1"/>
          </p:cNvSpPr>
          <p:nvPr>
            <p:ph type="ftr" sz="quarter" idx="12"/>
          </p:nvPr>
        </p:nvSpPr>
        <p:spPr/>
        <p:txBody>
          <a:bodyPr/>
          <a:lstStyle/>
          <a:p>
            <a:r>
              <a:rPr lang="en-US" smtClean="0"/>
              <a:t>DR. ARUN NAIR</a:t>
            </a:r>
            <a:endParaRPr lang="en-US"/>
          </a:p>
        </p:txBody>
      </p:sp>
      <p:sp>
        <p:nvSpPr>
          <p:cNvPr id="7" name="Slide Number Placeholder 6"/>
          <p:cNvSpPr>
            <a:spLocks noGrp="1"/>
          </p:cNvSpPr>
          <p:nvPr>
            <p:ph type="sldNum" sz="quarter" idx="13"/>
          </p:nvPr>
        </p:nvSpPr>
        <p:spPr/>
        <p:txBody>
          <a:bodyPr/>
          <a:lstStyle/>
          <a:p>
            <a:fld id="{D3DC7917-6BCF-4924-AF55-E70295C6871D}" type="slidenum">
              <a:rPr lang="en-US" smtClean="0"/>
              <a:t>15</a:t>
            </a:fld>
            <a:endParaRPr lang="en-US"/>
          </a:p>
        </p:txBody>
      </p:sp>
    </p:spTree>
    <p:extLst>
      <p:ext uri="{BB962C8B-B14F-4D97-AF65-F5344CB8AC3E}">
        <p14:creationId xmlns:p14="http://schemas.microsoft.com/office/powerpoint/2010/main" val="161354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bruit in one of these areas that</a:t>
            </a:r>
            <a:r>
              <a:rPr lang="en-US" baseline="0" dirty="0" smtClean="0"/>
              <a:t> </a:t>
            </a:r>
            <a:r>
              <a:rPr lang="en-US" dirty="0" smtClean="0"/>
              <a:t>has both systolic and diastolic</a:t>
            </a:r>
            <a:r>
              <a:rPr lang="en-US" baseline="0" dirty="0" smtClean="0"/>
              <a:t> </a:t>
            </a:r>
            <a:r>
              <a:rPr lang="en-US" dirty="0" smtClean="0"/>
              <a:t>components strongly suggests</a:t>
            </a:r>
            <a:r>
              <a:rPr lang="en-US" baseline="0" dirty="0" smtClean="0"/>
              <a:t> </a:t>
            </a:r>
            <a:r>
              <a:rPr lang="en-US" dirty="0" smtClean="0"/>
              <a:t>renal artery stenosis as the cause of</a:t>
            </a:r>
            <a:r>
              <a:rPr lang="en-US" baseline="0" dirty="0" smtClean="0"/>
              <a:t> </a:t>
            </a:r>
            <a:r>
              <a:rPr lang="en-US" dirty="0" smtClean="0"/>
              <a:t>hypertension.</a:t>
            </a:r>
            <a:endParaRPr lang="en-US" dirty="0"/>
          </a:p>
        </p:txBody>
      </p:sp>
      <p:sp>
        <p:nvSpPr>
          <p:cNvPr id="4" name="Header Placeholder 3"/>
          <p:cNvSpPr>
            <a:spLocks noGrp="1"/>
          </p:cNvSpPr>
          <p:nvPr>
            <p:ph type="hdr" sz="quarter" idx="10"/>
          </p:nvPr>
        </p:nvSpPr>
        <p:spPr/>
        <p:txBody>
          <a:bodyPr/>
          <a:lstStyle/>
          <a:p>
            <a:r>
              <a:rPr lang="en-US" smtClean="0"/>
              <a:t>G.I.T</a:t>
            </a:r>
            <a:endParaRPr lang="en-US"/>
          </a:p>
        </p:txBody>
      </p:sp>
      <p:sp>
        <p:nvSpPr>
          <p:cNvPr id="5" name="Date Placeholder 4"/>
          <p:cNvSpPr>
            <a:spLocks noGrp="1"/>
          </p:cNvSpPr>
          <p:nvPr>
            <p:ph type="dt" idx="11"/>
          </p:nvPr>
        </p:nvSpPr>
        <p:spPr/>
        <p:txBody>
          <a:bodyPr/>
          <a:lstStyle/>
          <a:p>
            <a:r>
              <a:rPr lang="en-US" smtClean="0"/>
              <a:t>8/22/2014</a:t>
            </a:r>
            <a:endParaRPr lang="en-US"/>
          </a:p>
        </p:txBody>
      </p:sp>
      <p:sp>
        <p:nvSpPr>
          <p:cNvPr id="6" name="Footer Placeholder 5"/>
          <p:cNvSpPr>
            <a:spLocks noGrp="1"/>
          </p:cNvSpPr>
          <p:nvPr>
            <p:ph type="ftr" sz="quarter" idx="12"/>
          </p:nvPr>
        </p:nvSpPr>
        <p:spPr/>
        <p:txBody>
          <a:bodyPr/>
          <a:lstStyle/>
          <a:p>
            <a:r>
              <a:rPr lang="en-US" smtClean="0"/>
              <a:t>DR. ARUN NAIR</a:t>
            </a:r>
            <a:endParaRPr lang="en-US"/>
          </a:p>
        </p:txBody>
      </p:sp>
      <p:sp>
        <p:nvSpPr>
          <p:cNvPr id="7" name="Slide Number Placeholder 6"/>
          <p:cNvSpPr>
            <a:spLocks noGrp="1"/>
          </p:cNvSpPr>
          <p:nvPr>
            <p:ph type="sldNum" sz="quarter" idx="13"/>
          </p:nvPr>
        </p:nvSpPr>
        <p:spPr/>
        <p:txBody>
          <a:bodyPr/>
          <a:lstStyle/>
          <a:p>
            <a:fld id="{D3DC7917-6BCF-4924-AF55-E70295C6871D}" type="slidenum">
              <a:rPr lang="en-US" smtClean="0"/>
              <a:t>25</a:t>
            </a:fld>
            <a:endParaRPr lang="en-US"/>
          </a:p>
        </p:txBody>
      </p:sp>
    </p:spTree>
    <p:extLst>
      <p:ext uri="{BB962C8B-B14F-4D97-AF65-F5344CB8AC3E}">
        <p14:creationId xmlns:p14="http://schemas.microsoft.com/office/powerpoint/2010/main" val="67683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 protuberant abdomen that is</a:t>
            </a:r>
            <a:r>
              <a:rPr lang="en-US" sz="1600" baseline="0" dirty="0" smtClean="0"/>
              <a:t> </a:t>
            </a:r>
            <a:r>
              <a:rPr lang="en-US" sz="1600" dirty="0" err="1" smtClean="0"/>
              <a:t>tympanitic</a:t>
            </a:r>
            <a:r>
              <a:rPr lang="en-US" sz="1600" dirty="0" smtClean="0"/>
              <a:t> throughout suggests intestinal</a:t>
            </a:r>
            <a:r>
              <a:rPr lang="en-US" sz="1600" baseline="0" dirty="0" smtClean="0"/>
              <a:t> </a:t>
            </a:r>
            <a:r>
              <a:rPr lang="en-US" sz="1600" dirty="0" smtClean="0"/>
              <a:t>obstruction.</a:t>
            </a:r>
          </a:p>
          <a:p>
            <a:r>
              <a:rPr lang="en-US" sz="1600" dirty="0" smtClean="0"/>
              <a:t>Dullness in both flanks indicates</a:t>
            </a:r>
            <a:r>
              <a:rPr lang="en-US" sz="1600" baseline="0" dirty="0" smtClean="0"/>
              <a:t> </a:t>
            </a:r>
            <a:r>
              <a:rPr lang="en-US" sz="1600" dirty="0" smtClean="0"/>
              <a:t>further assessment for ascites</a:t>
            </a:r>
            <a:r>
              <a:rPr lang="en-US" dirty="0" smtClean="0"/>
              <a:t>.</a:t>
            </a:r>
            <a:endParaRPr lang="en-US" dirty="0"/>
          </a:p>
        </p:txBody>
      </p:sp>
      <p:sp>
        <p:nvSpPr>
          <p:cNvPr id="4" name="Header Placeholder 3"/>
          <p:cNvSpPr>
            <a:spLocks noGrp="1"/>
          </p:cNvSpPr>
          <p:nvPr>
            <p:ph type="hdr" sz="quarter" idx="10"/>
          </p:nvPr>
        </p:nvSpPr>
        <p:spPr/>
        <p:txBody>
          <a:bodyPr/>
          <a:lstStyle/>
          <a:p>
            <a:r>
              <a:rPr lang="en-US" smtClean="0"/>
              <a:t>G.I.T</a:t>
            </a:r>
            <a:endParaRPr lang="en-US"/>
          </a:p>
        </p:txBody>
      </p:sp>
      <p:sp>
        <p:nvSpPr>
          <p:cNvPr id="5" name="Date Placeholder 4"/>
          <p:cNvSpPr>
            <a:spLocks noGrp="1"/>
          </p:cNvSpPr>
          <p:nvPr>
            <p:ph type="dt" idx="11"/>
          </p:nvPr>
        </p:nvSpPr>
        <p:spPr/>
        <p:txBody>
          <a:bodyPr/>
          <a:lstStyle/>
          <a:p>
            <a:r>
              <a:rPr lang="en-US" smtClean="0"/>
              <a:t>8/22/2014</a:t>
            </a:r>
            <a:endParaRPr lang="en-US"/>
          </a:p>
        </p:txBody>
      </p:sp>
      <p:sp>
        <p:nvSpPr>
          <p:cNvPr id="6" name="Footer Placeholder 5"/>
          <p:cNvSpPr>
            <a:spLocks noGrp="1"/>
          </p:cNvSpPr>
          <p:nvPr>
            <p:ph type="ftr" sz="quarter" idx="12"/>
          </p:nvPr>
        </p:nvSpPr>
        <p:spPr/>
        <p:txBody>
          <a:bodyPr/>
          <a:lstStyle/>
          <a:p>
            <a:r>
              <a:rPr lang="en-US" smtClean="0"/>
              <a:t>DR. ARUN NAIR</a:t>
            </a:r>
            <a:endParaRPr lang="en-US"/>
          </a:p>
        </p:txBody>
      </p:sp>
      <p:sp>
        <p:nvSpPr>
          <p:cNvPr id="7" name="Slide Number Placeholder 6"/>
          <p:cNvSpPr>
            <a:spLocks noGrp="1"/>
          </p:cNvSpPr>
          <p:nvPr>
            <p:ph type="sldNum" sz="quarter" idx="13"/>
          </p:nvPr>
        </p:nvSpPr>
        <p:spPr/>
        <p:txBody>
          <a:bodyPr/>
          <a:lstStyle/>
          <a:p>
            <a:fld id="{D3DC7917-6BCF-4924-AF55-E70295C6871D}" type="slidenum">
              <a:rPr lang="en-US" smtClean="0"/>
              <a:t>28</a:t>
            </a:fld>
            <a:endParaRPr lang="en-US"/>
          </a:p>
        </p:txBody>
      </p:sp>
    </p:spTree>
    <p:extLst>
      <p:ext uri="{BB962C8B-B14F-4D97-AF65-F5344CB8AC3E}">
        <p14:creationId xmlns:p14="http://schemas.microsoft.com/office/powerpoint/2010/main" val="1309075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G.I.T</a:t>
            </a:r>
            <a:endParaRPr lang="en-US"/>
          </a:p>
        </p:txBody>
      </p:sp>
      <p:sp>
        <p:nvSpPr>
          <p:cNvPr id="5" name="Date Placeholder 4"/>
          <p:cNvSpPr>
            <a:spLocks noGrp="1"/>
          </p:cNvSpPr>
          <p:nvPr>
            <p:ph type="dt" idx="11"/>
          </p:nvPr>
        </p:nvSpPr>
        <p:spPr/>
        <p:txBody>
          <a:bodyPr/>
          <a:lstStyle/>
          <a:p>
            <a:r>
              <a:rPr lang="en-US" smtClean="0"/>
              <a:t>8/22/2014</a:t>
            </a:r>
            <a:endParaRPr lang="en-US"/>
          </a:p>
        </p:txBody>
      </p:sp>
      <p:sp>
        <p:nvSpPr>
          <p:cNvPr id="6" name="Footer Placeholder 5"/>
          <p:cNvSpPr>
            <a:spLocks noGrp="1"/>
          </p:cNvSpPr>
          <p:nvPr>
            <p:ph type="ftr" sz="quarter" idx="12"/>
          </p:nvPr>
        </p:nvSpPr>
        <p:spPr/>
        <p:txBody>
          <a:bodyPr/>
          <a:lstStyle/>
          <a:p>
            <a:r>
              <a:rPr lang="en-US" smtClean="0"/>
              <a:t>DR. ARUN NAIR</a:t>
            </a:r>
            <a:endParaRPr lang="en-US"/>
          </a:p>
        </p:txBody>
      </p:sp>
      <p:sp>
        <p:nvSpPr>
          <p:cNvPr id="7" name="Slide Number Placeholder 6"/>
          <p:cNvSpPr>
            <a:spLocks noGrp="1"/>
          </p:cNvSpPr>
          <p:nvPr>
            <p:ph type="sldNum" sz="quarter" idx="13"/>
          </p:nvPr>
        </p:nvSpPr>
        <p:spPr/>
        <p:txBody>
          <a:bodyPr/>
          <a:lstStyle/>
          <a:p>
            <a:fld id="{D3DC7917-6BCF-4924-AF55-E70295C6871D}" type="slidenum">
              <a:rPr lang="en-US" smtClean="0"/>
              <a:t>36</a:t>
            </a:fld>
            <a:endParaRPr lang="en-US"/>
          </a:p>
        </p:txBody>
      </p:sp>
    </p:spTree>
    <p:extLst>
      <p:ext uri="{BB962C8B-B14F-4D97-AF65-F5344CB8AC3E}">
        <p14:creationId xmlns:p14="http://schemas.microsoft.com/office/powerpoint/2010/main" val="27234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Feel for the relaxation of abdominal muscles that normally accompanies</a:t>
            </a:r>
            <a:r>
              <a:rPr lang="en-US" sz="1200" baseline="0" dirty="0" smtClean="0"/>
              <a:t> </a:t>
            </a:r>
            <a:r>
              <a:rPr lang="en-US" sz="1200" dirty="0" smtClean="0"/>
              <a:t>exhalation.</a:t>
            </a:r>
          </a:p>
          <a:p>
            <a:r>
              <a:rPr lang="en-US" sz="1200" dirty="0" smtClean="0"/>
              <a:t>Ask the patient to mouth-breathe with jaw dropped open.</a:t>
            </a:r>
          </a:p>
          <a:p>
            <a:r>
              <a:rPr lang="en-US" sz="1200" dirty="0" smtClean="0"/>
              <a:t>Voluntary guarding usually decreases with these maneuvers.</a:t>
            </a:r>
          </a:p>
          <a:p>
            <a:endParaRPr lang="en-US" dirty="0"/>
          </a:p>
        </p:txBody>
      </p:sp>
      <p:sp>
        <p:nvSpPr>
          <p:cNvPr id="4" name="Header Placeholder 3"/>
          <p:cNvSpPr>
            <a:spLocks noGrp="1"/>
          </p:cNvSpPr>
          <p:nvPr>
            <p:ph type="hdr" sz="quarter" idx="10"/>
          </p:nvPr>
        </p:nvSpPr>
        <p:spPr/>
        <p:txBody>
          <a:bodyPr/>
          <a:lstStyle/>
          <a:p>
            <a:r>
              <a:rPr lang="en-US" smtClean="0"/>
              <a:t>G.I.T</a:t>
            </a:r>
            <a:endParaRPr lang="en-US"/>
          </a:p>
        </p:txBody>
      </p:sp>
      <p:sp>
        <p:nvSpPr>
          <p:cNvPr id="5" name="Date Placeholder 4"/>
          <p:cNvSpPr>
            <a:spLocks noGrp="1"/>
          </p:cNvSpPr>
          <p:nvPr>
            <p:ph type="dt" idx="11"/>
          </p:nvPr>
        </p:nvSpPr>
        <p:spPr/>
        <p:txBody>
          <a:bodyPr/>
          <a:lstStyle/>
          <a:p>
            <a:r>
              <a:rPr lang="en-US" smtClean="0"/>
              <a:t>8/22/2014</a:t>
            </a:r>
            <a:endParaRPr lang="en-US"/>
          </a:p>
        </p:txBody>
      </p:sp>
      <p:sp>
        <p:nvSpPr>
          <p:cNvPr id="6" name="Footer Placeholder 5"/>
          <p:cNvSpPr>
            <a:spLocks noGrp="1"/>
          </p:cNvSpPr>
          <p:nvPr>
            <p:ph type="ftr" sz="quarter" idx="12"/>
          </p:nvPr>
        </p:nvSpPr>
        <p:spPr/>
        <p:txBody>
          <a:bodyPr/>
          <a:lstStyle/>
          <a:p>
            <a:r>
              <a:rPr lang="en-US" smtClean="0"/>
              <a:t>DR. ARUN NAIR</a:t>
            </a:r>
            <a:endParaRPr lang="en-US"/>
          </a:p>
        </p:txBody>
      </p:sp>
      <p:sp>
        <p:nvSpPr>
          <p:cNvPr id="7" name="Slide Number Placeholder 6"/>
          <p:cNvSpPr>
            <a:spLocks noGrp="1"/>
          </p:cNvSpPr>
          <p:nvPr>
            <p:ph type="sldNum" sz="quarter" idx="13"/>
          </p:nvPr>
        </p:nvSpPr>
        <p:spPr/>
        <p:txBody>
          <a:bodyPr/>
          <a:lstStyle/>
          <a:p>
            <a:fld id="{D3DC7917-6BCF-4924-AF55-E70295C6871D}" type="slidenum">
              <a:rPr lang="en-US" smtClean="0"/>
              <a:t>38</a:t>
            </a:fld>
            <a:endParaRPr lang="en-US"/>
          </a:p>
        </p:txBody>
      </p:sp>
    </p:spTree>
    <p:extLst>
      <p:ext uri="{BB962C8B-B14F-4D97-AF65-F5344CB8AC3E}">
        <p14:creationId xmlns:p14="http://schemas.microsoft.com/office/powerpoint/2010/main" val="287636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Abdominal masses may be categorized</a:t>
            </a:r>
            <a:r>
              <a:rPr lang="en-US" baseline="0" dirty="0" smtClean="0"/>
              <a:t> </a:t>
            </a:r>
            <a:r>
              <a:rPr lang="en-US" dirty="0" smtClean="0"/>
              <a:t>in several ways: physiologic</a:t>
            </a:r>
            <a:r>
              <a:rPr lang="en-US" baseline="0" dirty="0" smtClean="0"/>
              <a:t> </a:t>
            </a:r>
            <a:r>
              <a:rPr lang="en-US" dirty="0" smtClean="0"/>
              <a:t>(pregnant uterus), inflammatory</a:t>
            </a:r>
            <a:r>
              <a:rPr lang="en-US" baseline="0" dirty="0" smtClean="0"/>
              <a:t> </a:t>
            </a:r>
            <a:r>
              <a:rPr lang="en-US" dirty="0" smtClean="0"/>
              <a:t>(diverticulitis of the colon), vascular</a:t>
            </a:r>
            <a:r>
              <a:rPr lang="en-US" baseline="0" dirty="0" smtClean="0"/>
              <a:t> </a:t>
            </a:r>
            <a:r>
              <a:rPr lang="en-US" dirty="0" smtClean="0"/>
              <a:t>(an aneurysm of the abdominal</a:t>
            </a:r>
          </a:p>
          <a:p>
            <a:r>
              <a:rPr lang="en-US" dirty="0" smtClean="0"/>
              <a:t>aorta), neoplastic (carcinoma of</a:t>
            </a:r>
            <a:r>
              <a:rPr lang="en-US" baseline="0" dirty="0" smtClean="0"/>
              <a:t> </a:t>
            </a:r>
            <a:r>
              <a:rPr lang="en-US" dirty="0" smtClean="0"/>
              <a:t>the colon), or obstructive (a distended</a:t>
            </a:r>
            <a:r>
              <a:rPr lang="en-US" baseline="0" dirty="0" smtClean="0"/>
              <a:t> </a:t>
            </a:r>
            <a:r>
              <a:rPr lang="en-US" dirty="0" smtClean="0"/>
              <a:t>bladder or dilated loop of</a:t>
            </a:r>
            <a:r>
              <a:rPr lang="en-US" baseline="0" dirty="0" smtClean="0"/>
              <a:t> </a:t>
            </a:r>
            <a:r>
              <a:rPr lang="en-US" dirty="0" smtClean="0"/>
              <a:t>bowel).</a:t>
            </a:r>
            <a:endParaRPr lang="en-US" dirty="0"/>
          </a:p>
        </p:txBody>
      </p:sp>
      <p:sp>
        <p:nvSpPr>
          <p:cNvPr id="4" name="Header Placeholder 3"/>
          <p:cNvSpPr>
            <a:spLocks noGrp="1"/>
          </p:cNvSpPr>
          <p:nvPr>
            <p:ph type="hdr" sz="quarter" idx="10"/>
          </p:nvPr>
        </p:nvSpPr>
        <p:spPr/>
        <p:txBody>
          <a:bodyPr/>
          <a:lstStyle/>
          <a:p>
            <a:r>
              <a:rPr lang="en-US" smtClean="0"/>
              <a:t>G.I.T</a:t>
            </a:r>
            <a:endParaRPr lang="en-US"/>
          </a:p>
        </p:txBody>
      </p:sp>
      <p:sp>
        <p:nvSpPr>
          <p:cNvPr id="5" name="Date Placeholder 4"/>
          <p:cNvSpPr>
            <a:spLocks noGrp="1"/>
          </p:cNvSpPr>
          <p:nvPr>
            <p:ph type="dt" idx="11"/>
          </p:nvPr>
        </p:nvSpPr>
        <p:spPr/>
        <p:txBody>
          <a:bodyPr/>
          <a:lstStyle/>
          <a:p>
            <a:r>
              <a:rPr lang="en-US" smtClean="0"/>
              <a:t>8/22/2014</a:t>
            </a:r>
            <a:endParaRPr lang="en-US"/>
          </a:p>
        </p:txBody>
      </p:sp>
      <p:sp>
        <p:nvSpPr>
          <p:cNvPr id="6" name="Footer Placeholder 5"/>
          <p:cNvSpPr>
            <a:spLocks noGrp="1"/>
          </p:cNvSpPr>
          <p:nvPr>
            <p:ph type="ftr" sz="quarter" idx="12"/>
          </p:nvPr>
        </p:nvSpPr>
        <p:spPr/>
        <p:txBody>
          <a:bodyPr/>
          <a:lstStyle/>
          <a:p>
            <a:r>
              <a:rPr lang="en-US" smtClean="0"/>
              <a:t>DR. ARUN NAIR</a:t>
            </a:r>
            <a:endParaRPr lang="en-US"/>
          </a:p>
        </p:txBody>
      </p:sp>
      <p:sp>
        <p:nvSpPr>
          <p:cNvPr id="7" name="Slide Number Placeholder 6"/>
          <p:cNvSpPr>
            <a:spLocks noGrp="1"/>
          </p:cNvSpPr>
          <p:nvPr>
            <p:ph type="sldNum" sz="quarter" idx="13"/>
          </p:nvPr>
        </p:nvSpPr>
        <p:spPr/>
        <p:txBody>
          <a:bodyPr/>
          <a:lstStyle/>
          <a:p>
            <a:fld id="{D3DC7917-6BCF-4924-AF55-E70295C6871D}" type="slidenum">
              <a:rPr lang="en-US" smtClean="0"/>
              <a:t>39</a:t>
            </a:fld>
            <a:endParaRPr lang="en-US"/>
          </a:p>
        </p:txBody>
      </p:sp>
    </p:spTree>
    <p:extLst>
      <p:ext uri="{BB962C8B-B14F-4D97-AF65-F5344CB8AC3E}">
        <p14:creationId xmlns:p14="http://schemas.microsoft.com/office/powerpoint/2010/main" val="13897898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r>
              <a:rPr lang="en-US" smtClean="0"/>
              <a:t>8/22/2016</a:t>
            </a:r>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smtClean="0"/>
              <a:t>DR.ARUN NAIR                          SKHMC                                     Dept PM</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8/22/2016</a:t>
            </a:r>
            <a:endParaRPr lang="en-US" dirty="0"/>
          </a:p>
        </p:txBody>
      </p:sp>
      <p:sp>
        <p:nvSpPr>
          <p:cNvPr id="6" name="Footer Placeholder 5"/>
          <p:cNvSpPr>
            <a:spLocks noGrp="1"/>
          </p:cNvSpPr>
          <p:nvPr>
            <p:ph type="ftr" sz="quarter" idx="11"/>
          </p:nvPr>
        </p:nvSpPr>
        <p:spPr/>
        <p:txBody>
          <a:bodyPr/>
          <a:lstStyle/>
          <a:p>
            <a:r>
              <a:rPr lang="en-US" smtClean="0"/>
              <a:t>DR.ARUN NAIR                          SKHMC                                     Dept PM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8/22/2016</a:t>
            </a:r>
            <a:endParaRPr lang="en-US" dirty="0"/>
          </a:p>
        </p:txBody>
      </p:sp>
      <p:sp>
        <p:nvSpPr>
          <p:cNvPr id="8" name="Footer Placeholder 7"/>
          <p:cNvSpPr>
            <a:spLocks noGrp="1"/>
          </p:cNvSpPr>
          <p:nvPr>
            <p:ph type="ftr" sz="quarter" idx="11"/>
          </p:nvPr>
        </p:nvSpPr>
        <p:spPr/>
        <p:txBody>
          <a:bodyPr/>
          <a:lstStyle/>
          <a:p>
            <a:r>
              <a:rPr lang="en-US" smtClean="0"/>
              <a:t>DR.ARUN NAIR                          SKHMC                                     Dept PM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8/22/2016</a:t>
            </a:r>
            <a:endParaRPr lang="en-US" dirty="0"/>
          </a:p>
        </p:txBody>
      </p:sp>
      <p:sp>
        <p:nvSpPr>
          <p:cNvPr id="4" name="Footer Placeholder 3"/>
          <p:cNvSpPr>
            <a:spLocks noGrp="1"/>
          </p:cNvSpPr>
          <p:nvPr>
            <p:ph type="ftr" sz="quarter" idx="11"/>
          </p:nvPr>
        </p:nvSpPr>
        <p:spPr/>
        <p:txBody>
          <a:bodyPr/>
          <a:lstStyle/>
          <a:p>
            <a:r>
              <a:rPr lang="en-US" smtClean="0"/>
              <a:t>DR.ARUN NAIR                          SKHMC                                     Dept PM</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8/22/2016</a:t>
            </a:r>
            <a:endParaRPr lang="en-US" dirty="0"/>
          </a:p>
        </p:txBody>
      </p:sp>
      <p:sp>
        <p:nvSpPr>
          <p:cNvPr id="6" name="Footer Placeholder 5"/>
          <p:cNvSpPr>
            <a:spLocks noGrp="1"/>
          </p:cNvSpPr>
          <p:nvPr>
            <p:ph type="ftr" sz="quarter" idx="11"/>
          </p:nvPr>
        </p:nvSpPr>
        <p:spPr/>
        <p:txBody>
          <a:bodyPr/>
          <a:lstStyle/>
          <a:p>
            <a:r>
              <a:rPr lang="en-US" smtClean="0"/>
              <a:t>DR.ARUN NAIR                          SKHMC                                     Dept PM</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8/22/2016</a:t>
            </a:r>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smtClean="0"/>
              <a:t>8/22/2016</a:t>
            </a:r>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smtClean="0"/>
              <a:t>DR.ARUN NAIR                          SKHMC                                     Dept PM</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www.ganfyd.org/index.php?title=File:QuotationMarkRight.png" TargetMode="External"/><Relationship Id="rId2" Type="http://schemas.openxmlformats.org/officeDocument/2006/relationships/hyperlink" Target="http://www.ganfyd.org/index.php?title=File:QuotationMarkLeft.pn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279" y="940158"/>
            <a:ext cx="10560675" cy="3527873"/>
          </a:xfrm>
        </p:spPr>
        <p:txBody>
          <a:bodyPr/>
          <a:lstStyle/>
          <a:p>
            <a:r>
              <a:rPr lang="en-US" dirty="0" smtClean="0"/>
              <a:t>PHYSICAL EXAMINATION OF GI SYSTEM.</a:t>
            </a:r>
            <a:endParaRPr lang="en-US" dirty="0"/>
          </a:p>
        </p:txBody>
      </p:sp>
      <p:sp>
        <p:nvSpPr>
          <p:cNvPr id="3" name="Subtitle 2"/>
          <p:cNvSpPr>
            <a:spLocks noGrp="1"/>
          </p:cNvSpPr>
          <p:nvPr>
            <p:ph type="subTitle" idx="1"/>
          </p:nvPr>
        </p:nvSpPr>
        <p:spPr>
          <a:xfrm>
            <a:off x="7415784" y="5276477"/>
            <a:ext cx="4776216" cy="1069848"/>
          </a:xfrm>
        </p:spPr>
        <p:txBody>
          <a:bodyPr>
            <a:normAutofit/>
          </a:bodyPr>
          <a:lstStyle/>
          <a:p>
            <a:r>
              <a:rPr lang="en-US" dirty="0" smtClean="0"/>
              <a:t>DR.ARUN R NAIR</a:t>
            </a:r>
          </a:p>
          <a:p>
            <a:r>
              <a:rPr lang="en-US" dirty="0" smtClean="0"/>
              <a:t>Dept. Of PRACTICE OF MEDICINE.</a:t>
            </a:r>
            <a:endParaRPr lang="en-US" dirty="0"/>
          </a:p>
        </p:txBody>
      </p:sp>
    </p:spTree>
    <p:extLst>
      <p:ext uri="{BB962C8B-B14F-4D97-AF65-F5344CB8AC3E}">
        <p14:creationId xmlns:p14="http://schemas.microsoft.com/office/powerpoint/2010/main" val="312932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12192000" cy="1004552"/>
          </a:xfrm>
        </p:spPr>
        <p:txBody>
          <a:bodyPr/>
          <a:lstStyle/>
          <a:p>
            <a:pPr algn="ctr" eaLnBrk="1" hangingPunct="1"/>
            <a:r>
              <a:rPr lang="en-US" sz="4000" b="1" dirty="0"/>
              <a:t>Overview of the Abdominal Examination</a:t>
            </a:r>
          </a:p>
        </p:txBody>
      </p:sp>
      <p:sp>
        <p:nvSpPr>
          <p:cNvPr id="12291" name="Rectangle 3"/>
          <p:cNvSpPr>
            <a:spLocks noGrp="1" noChangeArrowheads="1"/>
          </p:cNvSpPr>
          <p:nvPr>
            <p:ph type="body" idx="1"/>
          </p:nvPr>
        </p:nvSpPr>
        <p:spPr>
          <a:xfrm>
            <a:off x="296214" y="1004551"/>
            <a:ext cx="11771290" cy="5628069"/>
          </a:xfrm>
        </p:spPr>
        <p:txBody>
          <a:bodyPr>
            <a:normAutofit/>
          </a:bodyPr>
          <a:lstStyle/>
          <a:p>
            <a:pPr eaLnBrk="1" hangingPunct="1">
              <a:lnSpc>
                <a:spcPct val="80000"/>
              </a:lnSpc>
            </a:pPr>
            <a:endParaRPr lang="en-US" sz="2800" dirty="0"/>
          </a:p>
          <a:p>
            <a:pPr algn="l" rtl="0" eaLnBrk="1" hangingPunct="1">
              <a:lnSpc>
                <a:spcPct val="80000"/>
              </a:lnSpc>
            </a:pPr>
            <a:r>
              <a:rPr lang="en-US" sz="3200" dirty="0"/>
              <a:t>Make sure that the patient is comfortable, then </a:t>
            </a:r>
            <a:endParaRPr lang="en-US" sz="3200" dirty="0" smtClean="0"/>
          </a:p>
          <a:p>
            <a:pPr marL="0" indent="0" algn="l" rtl="0" eaLnBrk="1" hangingPunct="1">
              <a:lnSpc>
                <a:spcPct val="80000"/>
              </a:lnSpc>
              <a:buNone/>
            </a:pPr>
            <a:endParaRPr lang="en-US" sz="3200" dirty="0"/>
          </a:p>
          <a:p>
            <a:pPr algn="ctr" rtl="0" eaLnBrk="1" hangingPunct="1">
              <a:lnSpc>
                <a:spcPct val="80000"/>
              </a:lnSpc>
              <a:buFont typeface="Wingdings" panose="05000000000000000000" pitchFamily="2" charset="2"/>
              <a:buNone/>
            </a:pPr>
            <a:r>
              <a:rPr lang="en-US" sz="3200" dirty="0" smtClean="0">
                <a:solidFill>
                  <a:srgbClr val="C00000"/>
                </a:solidFill>
              </a:rPr>
              <a:t>“LOOK, LISTEN, THEN FEEL”.</a:t>
            </a:r>
          </a:p>
          <a:p>
            <a:pPr algn="ctr" rtl="0" eaLnBrk="1" hangingPunct="1">
              <a:lnSpc>
                <a:spcPct val="80000"/>
              </a:lnSpc>
              <a:buFont typeface="Wingdings" panose="05000000000000000000" pitchFamily="2" charset="2"/>
              <a:buNone/>
            </a:pPr>
            <a:endParaRPr lang="en-US" sz="3200" dirty="0" smtClean="0">
              <a:solidFill>
                <a:srgbClr val="C00000"/>
              </a:solidFill>
            </a:endParaRPr>
          </a:p>
          <a:p>
            <a:pPr marL="2774320" lvl="8" indent="-457200">
              <a:lnSpc>
                <a:spcPct val="150000"/>
              </a:lnSpc>
              <a:buFont typeface="Wingdings" panose="05000000000000000000" pitchFamily="2" charset="2"/>
              <a:buChar char="Ø"/>
            </a:pPr>
            <a:r>
              <a:rPr lang="en-US" sz="3000" dirty="0" smtClean="0">
                <a:solidFill>
                  <a:srgbClr val="C00000"/>
                </a:solidFill>
              </a:rPr>
              <a:t>INSPECTION </a:t>
            </a:r>
          </a:p>
          <a:p>
            <a:pPr marL="2774320" lvl="8" indent="-457200">
              <a:lnSpc>
                <a:spcPct val="150000"/>
              </a:lnSpc>
              <a:buFont typeface="Wingdings" panose="05000000000000000000" pitchFamily="2" charset="2"/>
              <a:buChar char="Ø"/>
            </a:pPr>
            <a:r>
              <a:rPr lang="en-US" sz="3000" dirty="0" smtClean="0">
                <a:solidFill>
                  <a:srgbClr val="C00000"/>
                </a:solidFill>
              </a:rPr>
              <a:t>AUSCULTATION</a:t>
            </a:r>
          </a:p>
          <a:p>
            <a:pPr marL="2774320" lvl="8" indent="-457200">
              <a:lnSpc>
                <a:spcPct val="150000"/>
              </a:lnSpc>
              <a:buFont typeface="Wingdings" panose="05000000000000000000" pitchFamily="2" charset="2"/>
              <a:buChar char="Ø"/>
            </a:pPr>
            <a:r>
              <a:rPr lang="en-US" sz="3000" dirty="0" smtClean="0">
                <a:solidFill>
                  <a:srgbClr val="C00000"/>
                </a:solidFill>
              </a:rPr>
              <a:t>PERCUSSION</a:t>
            </a:r>
          </a:p>
          <a:p>
            <a:pPr marL="2774320" lvl="8" indent="-457200">
              <a:lnSpc>
                <a:spcPct val="150000"/>
              </a:lnSpc>
              <a:buFont typeface="Wingdings" panose="05000000000000000000" pitchFamily="2" charset="2"/>
              <a:buChar char="Ø"/>
            </a:pPr>
            <a:r>
              <a:rPr lang="en-US" sz="3000" dirty="0" smtClean="0">
                <a:solidFill>
                  <a:srgbClr val="C00000"/>
                </a:solidFill>
              </a:rPr>
              <a:t>PALPATION</a:t>
            </a:r>
            <a:endParaRPr lang="en-US" sz="3000" dirty="0">
              <a:solidFill>
                <a:srgbClr val="C00000"/>
              </a:solidFill>
            </a:endParaRPr>
          </a:p>
        </p:txBody>
      </p:sp>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67841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a:t>General Considerations</a:t>
            </a:r>
            <a:r>
              <a:rPr lang="ar-SA" sz="4000" b="1"/>
              <a:t/>
            </a:r>
            <a:br>
              <a:rPr lang="ar-SA" sz="4000" b="1"/>
            </a:br>
            <a:endParaRPr lang="en-US" sz="4000" b="1"/>
          </a:p>
        </p:txBody>
      </p:sp>
      <p:sp>
        <p:nvSpPr>
          <p:cNvPr id="13315" name="Rectangle 3"/>
          <p:cNvSpPr>
            <a:spLocks noGrp="1" noChangeArrowheads="1"/>
          </p:cNvSpPr>
          <p:nvPr>
            <p:ph type="body" idx="1"/>
          </p:nvPr>
        </p:nvSpPr>
        <p:spPr>
          <a:xfrm>
            <a:off x="618185" y="1403797"/>
            <a:ext cx="11307651" cy="4768403"/>
          </a:xfrm>
        </p:spPr>
        <p:txBody>
          <a:bodyPr>
            <a:normAutofit/>
          </a:bodyPr>
          <a:lstStyle/>
          <a:p>
            <a:pPr algn="l" rtl="0" eaLnBrk="1" hangingPunct="1"/>
            <a:r>
              <a:rPr lang="en-US" sz="3200" dirty="0"/>
              <a:t>The patient should have an</a:t>
            </a:r>
            <a:r>
              <a:rPr lang="ar-SA" sz="3200" dirty="0"/>
              <a:t> </a:t>
            </a:r>
            <a:r>
              <a:rPr lang="en-US" sz="3200" b="1" dirty="0"/>
              <a:t>empty bladder</a:t>
            </a:r>
            <a:r>
              <a:rPr lang="ar-SA" sz="3200" dirty="0"/>
              <a:t>. </a:t>
            </a:r>
          </a:p>
          <a:p>
            <a:pPr algn="l" rtl="0" eaLnBrk="1" hangingPunct="1"/>
            <a:r>
              <a:rPr lang="en-US" sz="3200" dirty="0"/>
              <a:t>The patient should be lying supine on the exam table and appropriately draped</a:t>
            </a:r>
            <a:r>
              <a:rPr lang="ar-SA" sz="3200" dirty="0"/>
              <a:t>. </a:t>
            </a:r>
          </a:p>
          <a:p>
            <a:pPr algn="l" rtl="0" eaLnBrk="1" hangingPunct="1"/>
            <a:r>
              <a:rPr lang="en-US" sz="3200" dirty="0"/>
              <a:t>The examination room</a:t>
            </a:r>
            <a:r>
              <a:rPr lang="ar-SA" sz="3200" dirty="0"/>
              <a:t> </a:t>
            </a:r>
            <a:r>
              <a:rPr lang="en-US" sz="3200" b="1" dirty="0"/>
              <a:t>must</a:t>
            </a:r>
            <a:r>
              <a:rPr lang="ar-SA" sz="3200" dirty="0"/>
              <a:t> </a:t>
            </a:r>
            <a:r>
              <a:rPr lang="en-US" sz="3200" dirty="0"/>
              <a:t>be quiet to perform adequate auscultation and percussion</a:t>
            </a:r>
            <a:r>
              <a:rPr lang="ar-SA" sz="3200" dirty="0"/>
              <a:t>. </a:t>
            </a:r>
          </a:p>
          <a:p>
            <a:pPr algn="l" rtl="0" eaLnBrk="1" hangingPunct="1"/>
            <a:r>
              <a:rPr lang="en-US" sz="3200" b="1" dirty="0"/>
              <a:t>Watch the patient's face</a:t>
            </a:r>
            <a:r>
              <a:rPr lang="ar-SA" sz="3200" dirty="0"/>
              <a:t> </a:t>
            </a:r>
            <a:r>
              <a:rPr lang="en-US" sz="3200" dirty="0"/>
              <a:t>for signs of discomfort </a:t>
            </a:r>
            <a:r>
              <a:rPr lang="en-US" sz="3200" dirty="0" smtClean="0"/>
              <a:t> while entering the room onwards &amp; during </a:t>
            </a:r>
            <a:r>
              <a:rPr lang="en-US" sz="3200" dirty="0"/>
              <a:t>the examination</a:t>
            </a:r>
            <a:r>
              <a:rPr lang="ar-SA" sz="3200" dirty="0"/>
              <a:t>. </a:t>
            </a:r>
          </a:p>
        </p:txBody>
      </p:sp>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299935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0058400" cy="927279"/>
          </a:xfrm>
        </p:spPr>
        <p:txBody>
          <a:bodyPr/>
          <a:lstStyle/>
          <a:p>
            <a:pPr eaLnBrk="1" hangingPunct="1"/>
            <a:r>
              <a:rPr lang="en-US" b="1" dirty="0" smtClean="0"/>
              <a:t>Patient position</a:t>
            </a:r>
            <a:endParaRPr lang="en-US" dirty="0" smtClean="0"/>
          </a:p>
        </p:txBody>
      </p:sp>
      <p:sp>
        <p:nvSpPr>
          <p:cNvPr id="15363" name="Rectangle 3"/>
          <p:cNvSpPr>
            <a:spLocks noGrp="1" noChangeArrowheads="1"/>
          </p:cNvSpPr>
          <p:nvPr>
            <p:ph type="body" idx="1"/>
          </p:nvPr>
        </p:nvSpPr>
        <p:spPr>
          <a:xfrm>
            <a:off x="141668" y="1506828"/>
            <a:ext cx="12050332" cy="4665372"/>
          </a:xfrm>
        </p:spPr>
        <p:txBody>
          <a:bodyPr/>
          <a:lstStyle/>
          <a:p>
            <a:pPr algn="l" rtl="0" eaLnBrk="1" hangingPunct="1"/>
            <a:r>
              <a:rPr lang="en-US" sz="3600" dirty="0" smtClean="0"/>
              <a:t>The patient should be flat in the bed, with one pillow and legs/arms straight</a:t>
            </a:r>
            <a:r>
              <a:rPr lang="en-US" dirty="0" smtClean="0"/>
              <a:t>.</a:t>
            </a:r>
          </a:p>
        </p:txBody>
      </p:sp>
      <p:pic>
        <p:nvPicPr>
          <p:cNvPr id="15364" name="Picture 4" descr="po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900" y="2335369"/>
            <a:ext cx="4191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12</a:t>
            </a:fld>
            <a:endParaRPr lang="en-US" dirty="0"/>
          </a:p>
        </p:txBody>
      </p:sp>
      <p:sp>
        <p:nvSpPr>
          <p:cNvPr id="5" name="Rectangle 4"/>
          <p:cNvSpPr/>
          <p:nvPr/>
        </p:nvSpPr>
        <p:spPr>
          <a:xfrm>
            <a:off x="141668" y="2962351"/>
            <a:ext cx="7748080" cy="3416320"/>
          </a:xfrm>
          <a:prstGeom prst="rect">
            <a:avLst/>
          </a:prstGeom>
        </p:spPr>
        <p:txBody>
          <a:bodyPr wrap="square">
            <a:spAutoFit/>
          </a:bodyPr>
          <a:lstStyle/>
          <a:p>
            <a:r>
              <a:rPr lang="en-US" sz="3600" dirty="0" smtClean="0">
                <a:solidFill>
                  <a:srgbClr val="002060"/>
                </a:solidFill>
              </a:rPr>
              <a:t>“Make sure </a:t>
            </a:r>
            <a:r>
              <a:rPr lang="en-US" sz="3600" dirty="0">
                <a:solidFill>
                  <a:srgbClr val="002060"/>
                </a:solidFill>
              </a:rPr>
              <a:t>that </a:t>
            </a:r>
            <a:r>
              <a:rPr lang="en-US" sz="3600" dirty="0" smtClean="0">
                <a:solidFill>
                  <a:srgbClr val="002060"/>
                </a:solidFill>
              </a:rPr>
              <a:t>	we </a:t>
            </a:r>
            <a:r>
              <a:rPr lang="en-US" sz="3600" dirty="0">
                <a:solidFill>
                  <a:srgbClr val="002060"/>
                </a:solidFill>
              </a:rPr>
              <a:t>wash </a:t>
            </a:r>
            <a:r>
              <a:rPr lang="en-US" sz="3600" dirty="0" smtClean="0">
                <a:solidFill>
                  <a:srgbClr val="002060"/>
                </a:solidFill>
              </a:rPr>
              <a:t>our </a:t>
            </a:r>
            <a:r>
              <a:rPr lang="en-US" sz="3600" dirty="0">
                <a:solidFill>
                  <a:srgbClr val="002060"/>
                </a:solidFill>
              </a:rPr>
              <a:t>hands in the presence of the patient before </a:t>
            </a:r>
            <a:r>
              <a:rPr lang="en-US" sz="3600" dirty="0" smtClean="0">
                <a:solidFill>
                  <a:srgbClr val="002060"/>
                </a:solidFill>
              </a:rPr>
              <a:t>beginning the </a:t>
            </a:r>
            <a:r>
              <a:rPr lang="en-US" sz="3600" dirty="0">
                <a:solidFill>
                  <a:srgbClr val="002060"/>
                </a:solidFill>
              </a:rPr>
              <a:t>examination. This is a subtle yet </a:t>
            </a:r>
            <a:r>
              <a:rPr lang="en-US" sz="3600" dirty="0" smtClean="0">
                <a:solidFill>
                  <a:srgbClr val="002060"/>
                </a:solidFill>
              </a:rPr>
              <a:t>much appreciated </a:t>
            </a:r>
            <a:r>
              <a:rPr lang="en-US" sz="3600" dirty="0">
                <a:solidFill>
                  <a:srgbClr val="002060"/>
                </a:solidFill>
              </a:rPr>
              <a:t>gesture of concern for</a:t>
            </a:r>
          </a:p>
          <a:p>
            <a:r>
              <a:rPr lang="en-US" sz="3600" dirty="0">
                <a:solidFill>
                  <a:srgbClr val="002060"/>
                </a:solidFill>
              </a:rPr>
              <a:t>the patient’s welfare</a:t>
            </a:r>
            <a:r>
              <a:rPr lang="en-US" sz="3600" dirty="0" smtClean="0">
                <a:solidFill>
                  <a:srgbClr val="002060"/>
                </a:solidFill>
              </a:rPr>
              <a:t>.”</a:t>
            </a:r>
            <a:endParaRPr lang="en-US" sz="3600" dirty="0">
              <a:solidFill>
                <a:srgbClr val="002060"/>
              </a:solidFill>
            </a:endParaRPr>
          </a:p>
        </p:txBody>
      </p:sp>
    </p:spTree>
    <p:extLst>
      <p:ext uri="{BB962C8B-B14F-4D97-AF65-F5344CB8AC3E}">
        <p14:creationId xmlns:p14="http://schemas.microsoft.com/office/powerpoint/2010/main" val="38375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0058400" cy="1609344"/>
          </a:xfrm>
        </p:spPr>
        <p:txBody>
          <a:bodyPr/>
          <a:lstStyle/>
          <a:p>
            <a:pPr eaLnBrk="1" hangingPunct="1"/>
            <a:r>
              <a:rPr lang="en-US" b="1" dirty="0" smtClean="0"/>
              <a:t>Patient exposure</a:t>
            </a:r>
            <a:r>
              <a:rPr lang="en-US" dirty="0" smtClean="0"/>
              <a:t> </a:t>
            </a:r>
          </a:p>
        </p:txBody>
      </p:sp>
      <p:sp>
        <p:nvSpPr>
          <p:cNvPr id="16387" name="Rectangle 3"/>
          <p:cNvSpPr>
            <a:spLocks noGrp="1" noChangeArrowheads="1"/>
          </p:cNvSpPr>
          <p:nvPr>
            <p:ph type="body" idx="1"/>
          </p:nvPr>
        </p:nvSpPr>
        <p:spPr>
          <a:xfrm>
            <a:off x="0" y="1221346"/>
            <a:ext cx="5943600" cy="5636653"/>
          </a:xfrm>
        </p:spPr>
        <p:txBody>
          <a:bodyPr>
            <a:noAutofit/>
          </a:bodyPr>
          <a:lstStyle/>
          <a:p>
            <a:pPr algn="l" rtl="0" eaLnBrk="1" hangingPunct="1">
              <a:lnSpc>
                <a:spcPct val="90000"/>
              </a:lnSpc>
            </a:pPr>
            <a:r>
              <a:rPr lang="en-US" sz="3600" dirty="0"/>
              <a:t>The patient should be exposed from their nipples to the </a:t>
            </a:r>
            <a:r>
              <a:rPr lang="en-US" sz="3600" dirty="0" err="1"/>
              <a:t>symphysis</a:t>
            </a:r>
            <a:r>
              <a:rPr lang="en-US" sz="3600" dirty="0"/>
              <a:t> pubis. </a:t>
            </a:r>
          </a:p>
          <a:p>
            <a:pPr algn="l" rtl="0" eaLnBrk="1" hangingPunct="1">
              <a:lnSpc>
                <a:spcPct val="90000"/>
              </a:lnSpc>
            </a:pPr>
            <a:r>
              <a:rPr lang="en-US" sz="3600" dirty="0"/>
              <a:t>The inguinal regions and external genitalia are also part of the full examination, but can be exposed at the appropriate time. </a:t>
            </a:r>
          </a:p>
        </p:txBody>
      </p:sp>
      <p:pic>
        <p:nvPicPr>
          <p:cNvPr id="16388" name="Picture 4" descr="expo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093" y="623553"/>
            <a:ext cx="472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248928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407" y="1428060"/>
            <a:ext cx="10848004" cy="3035808"/>
          </a:xfrm>
        </p:spPr>
        <p:txBody>
          <a:bodyPr/>
          <a:lstStyle/>
          <a:p>
            <a:r>
              <a:rPr lang="en-US" sz="8000" dirty="0" smtClean="0"/>
              <a:t>GENERAL PHYSICAL EXAMINATION INCLUDING VITAL SIGNS</a:t>
            </a:r>
            <a:r>
              <a:rPr lang="en-US" dirty="0" smtClean="0"/>
              <a:t>.</a:t>
            </a:r>
            <a:endParaRPr lang="en-US" dirty="0"/>
          </a:p>
        </p:txBody>
      </p:sp>
      <p:sp>
        <p:nvSpPr>
          <p:cNvPr id="3" name="Subtitle 2"/>
          <p:cNvSpPr>
            <a:spLocks noGrp="1"/>
          </p:cNvSpPr>
          <p:nvPr>
            <p:ph type="subTitle" idx="1"/>
          </p:nvPr>
        </p:nvSpPr>
        <p:spPr>
          <a:xfrm rot="21036452">
            <a:off x="68744" y="623244"/>
            <a:ext cx="2768055" cy="1069848"/>
          </a:xfrm>
        </p:spPr>
        <p:txBody>
          <a:bodyPr/>
          <a:lstStyle/>
          <a:p>
            <a:r>
              <a:rPr lang="en-US" sz="4400" dirty="0">
                <a:latin typeface="Blackadder ITC" panose="04020505051007020D02" pitchFamily="82" charset="0"/>
              </a:rPr>
              <a:t>Lets go to..</a:t>
            </a:r>
          </a:p>
          <a:p>
            <a:endParaRPr lang="en-US" dirty="0"/>
          </a:p>
        </p:txBody>
      </p:sp>
    </p:spTree>
    <p:extLst>
      <p:ext uri="{BB962C8B-B14F-4D97-AF65-F5344CB8AC3E}">
        <p14:creationId xmlns:p14="http://schemas.microsoft.com/office/powerpoint/2010/main" val="389388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50031156"/>
              </p:ext>
            </p:extLst>
          </p:nvPr>
        </p:nvGraphicFramePr>
        <p:xfrm>
          <a:off x="-1" y="0"/>
          <a:ext cx="11237977" cy="6862718"/>
        </p:xfrm>
        <a:graphic>
          <a:graphicData uri="http://schemas.openxmlformats.org/drawingml/2006/table">
            <a:tbl>
              <a:tblPr>
                <a:tableStyleId>{21E4AEA4-8DFA-4A89-87EB-49C32662AFE0}</a:tableStyleId>
              </a:tblPr>
              <a:tblGrid>
                <a:gridCol w="11237977"/>
              </a:tblGrid>
              <a:tr h="141668">
                <a:tc>
                  <a:txBody>
                    <a:bodyPr/>
                    <a:lstStyle/>
                    <a:p>
                      <a:pPr algn="ctr"/>
                      <a:endParaRPr lang="en-US" sz="1600" b="1" dirty="0"/>
                    </a:p>
                  </a:txBody>
                  <a:tcPr marL="26010" marR="26010" marT="26010" marB="26010" anchor="ctr"/>
                </a:tc>
              </a:tr>
              <a:tr h="116264">
                <a:tc>
                  <a:txBody>
                    <a:bodyPr/>
                    <a:lstStyle/>
                    <a:p>
                      <a:pPr algn="ctr"/>
                      <a:r>
                        <a:rPr lang="en-US" sz="2000" dirty="0"/>
                        <a:t>A personal system for performing a physical examination</a:t>
                      </a:r>
                      <a:endParaRPr lang="en-US" sz="2000" b="1" dirty="0"/>
                    </a:p>
                  </a:txBody>
                  <a:tcPr marL="26010" marR="26010" marT="26010" marB="26010" anchor="ctr"/>
                </a:tc>
              </a:tr>
              <a:tr h="6210038">
                <a:tc>
                  <a:txBody>
                    <a:bodyPr/>
                    <a:lstStyle/>
                    <a:p>
                      <a:pPr algn="l">
                        <a:buFont typeface="Arial" panose="020B0604020202020204" pitchFamily="34" charset="0"/>
                        <a:buChar char="•"/>
                      </a:pPr>
                      <a:r>
                        <a:rPr lang="en-US" sz="2000" dirty="0"/>
                        <a:t>Handshake and introduction </a:t>
                      </a:r>
                    </a:p>
                    <a:p>
                      <a:pPr algn="l">
                        <a:buFont typeface="Arial" panose="020B0604020202020204" pitchFamily="34" charset="0"/>
                        <a:buChar char="•"/>
                      </a:pPr>
                      <a:r>
                        <a:rPr lang="en-US" sz="2000" dirty="0"/>
                        <a:t>Note general appearances while talking: </a:t>
                      </a:r>
                    </a:p>
                    <a:p>
                      <a:pPr marL="742950" lvl="1" indent="-285750" algn="l">
                        <a:buFont typeface="Arial" panose="020B0604020202020204" pitchFamily="34" charset="0"/>
                        <a:buChar char="•"/>
                      </a:pPr>
                      <a:r>
                        <a:rPr lang="en-US" sz="2000" dirty="0"/>
                        <a:t>does the patient look well? </a:t>
                      </a:r>
                    </a:p>
                    <a:p>
                      <a:pPr marL="742950" lvl="1" indent="-285750" algn="l">
                        <a:buFont typeface="Arial" panose="020B0604020202020204" pitchFamily="34" charset="0"/>
                        <a:buChar char="•"/>
                      </a:pPr>
                      <a:r>
                        <a:rPr lang="en-US" sz="2000" dirty="0"/>
                        <a:t>any immediate and obvious clues, e.g. obesity, plethora, breathlessness </a:t>
                      </a:r>
                    </a:p>
                    <a:p>
                      <a:pPr marL="742950" lvl="1" indent="-285750" algn="l">
                        <a:buFont typeface="Arial" panose="020B0604020202020204" pitchFamily="34" charset="0"/>
                        <a:buChar char="•"/>
                      </a:pPr>
                      <a:r>
                        <a:rPr lang="en-US" sz="2000" dirty="0"/>
                        <a:t>complexion </a:t>
                      </a:r>
                    </a:p>
                    <a:p>
                      <a:pPr algn="l">
                        <a:buFont typeface="Arial" panose="020B0604020202020204" pitchFamily="34" charset="0"/>
                        <a:buChar char="•"/>
                      </a:pPr>
                      <a:r>
                        <a:rPr lang="en-US" sz="2000" dirty="0"/>
                        <a:t>Hands and radial pulse </a:t>
                      </a:r>
                    </a:p>
                    <a:p>
                      <a:pPr algn="l">
                        <a:buFont typeface="Arial" panose="020B0604020202020204" pitchFamily="34" charset="0"/>
                        <a:buChar char="•"/>
                      </a:pPr>
                      <a:r>
                        <a:rPr lang="en-US" sz="2000" dirty="0"/>
                        <a:t>Face </a:t>
                      </a:r>
                    </a:p>
                    <a:p>
                      <a:pPr algn="l">
                        <a:buFont typeface="Arial" panose="020B0604020202020204" pitchFamily="34" charset="0"/>
                        <a:buChar char="•"/>
                      </a:pPr>
                      <a:r>
                        <a:rPr lang="en-US" sz="2000" dirty="0"/>
                        <a:t>Mouth </a:t>
                      </a:r>
                    </a:p>
                    <a:p>
                      <a:pPr algn="l">
                        <a:buFont typeface="Arial" panose="020B0604020202020204" pitchFamily="34" charset="0"/>
                        <a:buChar char="•"/>
                      </a:pPr>
                      <a:r>
                        <a:rPr lang="en-US" sz="2000" dirty="0"/>
                        <a:t>Neck </a:t>
                      </a:r>
                    </a:p>
                    <a:p>
                      <a:pPr algn="l">
                        <a:buFont typeface="Arial" panose="020B0604020202020204" pitchFamily="34" charset="0"/>
                        <a:buChar char="•"/>
                      </a:pPr>
                      <a:r>
                        <a:rPr lang="en-US" sz="2000" dirty="0"/>
                        <a:t>Thorax: </a:t>
                      </a:r>
                    </a:p>
                    <a:p>
                      <a:pPr marL="742950" lvl="1" indent="-285750" algn="l">
                        <a:buFont typeface="Arial" panose="020B0604020202020204" pitchFamily="34" charset="0"/>
                        <a:buChar char="•"/>
                      </a:pPr>
                      <a:r>
                        <a:rPr lang="en-US" sz="2000" dirty="0"/>
                        <a:t>breasts </a:t>
                      </a:r>
                    </a:p>
                    <a:p>
                      <a:pPr marL="742950" lvl="1" indent="-285750" algn="l">
                        <a:buFont typeface="Arial" panose="020B0604020202020204" pitchFamily="34" charset="0"/>
                        <a:buChar char="•"/>
                      </a:pPr>
                      <a:r>
                        <a:rPr lang="en-US" sz="2000" dirty="0"/>
                        <a:t>heart </a:t>
                      </a:r>
                    </a:p>
                    <a:p>
                      <a:pPr marL="742950" lvl="1" indent="-285750" algn="l">
                        <a:buFont typeface="Arial" panose="020B0604020202020204" pitchFamily="34" charset="0"/>
                        <a:buChar char="•"/>
                      </a:pPr>
                      <a:r>
                        <a:rPr lang="en-US" sz="2000" dirty="0"/>
                        <a:t>lungs </a:t>
                      </a:r>
                    </a:p>
                    <a:p>
                      <a:pPr algn="l">
                        <a:buFont typeface="Arial" panose="020B0604020202020204" pitchFamily="34" charset="0"/>
                        <a:buChar char="•"/>
                      </a:pPr>
                      <a:r>
                        <a:rPr lang="en-US" sz="2000" dirty="0"/>
                        <a:t>Abdomen </a:t>
                      </a:r>
                    </a:p>
                    <a:p>
                      <a:pPr algn="l">
                        <a:buFont typeface="Arial" panose="020B0604020202020204" pitchFamily="34" charset="0"/>
                        <a:buChar char="•"/>
                      </a:pPr>
                      <a:r>
                        <a:rPr lang="en-US" sz="2000" dirty="0"/>
                        <a:t>Lower limbs: </a:t>
                      </a:r>
                    </a:p>
                    <a:p>
                      <a:pPr marL="742950" lvl="1" indent="-285750" algn="l">
                        <a:buFont typeface="Arial" panose="020B0604020202020204" pitchFamily="34" charset="0"/>
                        <a:buChar char="•"/>
                      </a:pPr>
                      <a:r>
                        <a:rPr lang="en-US" sz="2000" dirty="0" err="1"/>
                        <a:t>oedema</a:t>
                      </a:r>
                      <a:r>
                        <a:rPr lang="en-US" sz="2000" dirty="0"/>
                        <a:t> </a:t>
                      </a:r>
                    </a:p>
                    <a:p>
                      <a:pPr marL="742950" lvl="1" indent="-285750" algn="l">
                        <a:buFont typeface="Arial" panose="020B0604020202020204" pitchFamily="34" charset="0"/>
                        <a:buChar char="•"/>
                      </a:pPr>
                      <a:r>
                        <a:rPr lang="en-US" sz="2000" dirty="0"/>
                        <a:t>circulation </a:t>
                      </a:r>
                    </a:p>
                    <a:p>
                      <a:pPr algn="l">
                        <a:buFont typeface="Arial" panose="020B0604020202020204" pitchFamily="34" charset="0"/>
                        <a:buChar char="•"/>
                      </a:pPr>
                      <a:r>
                        <a:rPr lang="en-US" sz="2000" dirty="0" smtClean="0"/>
                        <a:t>Cranial </a:t>
                      </a:r>
                      <a:r>
                        <a:rPr lang="en-US" sz="2000" dirty="0"/>
                        <a:t>nerves, </a:t>
                      </a:r>
                      <a:endParaRPr lang="en-US" sz="2000" dirty="0" smtClean="0"/>
                    </a:p>
                    <a:p>
                      <a:pPr algn="l">
                        <a:buFont typeface="Arial" panose="020B0604020202020204" pitchFamily="34" charset="0"/>
                        <a:buChar char="•"/>
                      </a:pPr>
                      <a:r>
                        <a:rPr lang="en-US" sz="2000" dirty="0" smtClean="0"/>
                        <a:t>Blood </a:t>
                      </a:r>
                      <a:r>
                        <a:rPr lang="en-US" sz="2000" dirty="0"/>
                        <a:t>pressure </a:t>
                      </a:r>
                    </a:p>
                    <a:p>
                      <a:pPr algn="l">
                        <a:buFont typeface="Arial" panose="020B0604020202020204" pitchFamily="34" charset="0"/>
                        <a:buChar char="•"/>
                      </a:pPr>
                      <a:r>
                        <a:rPr lang="en-US" sz="2000" dirty="0"/>
                        <a:t>Height and weight </a:t>
                      </a:r>
                      <a:endParaRPr lang="en-US" sz="2000" b="0" dirty="0">
                        <a:latin typeface="Arial" panose="020B0604020202020204" pitchFamily="34" charset="0"/>
                        <a:cs typeface="Arial" panose="020B0604020202020204" pitchFamily="34" charset="0"/>
                      </a:endParaRPr>
                    </a:p>
                  </a:txBody>
                  <a:tcPr marL="26010" marR="26010" marT="26010" marB="26010"/>
                </a:tc>
              </a:tr>
            </a:tbl>
          </a:graphicData>
        </a:graphic>
      </p:graphicFrame>
    </p:spTree>
    <p:extLst>
      <p:ext uri="{BB962C8B-B14F-4D97-AF65-F5344CB8AC3E}">
        <p14:creationId xmlns:p14="http://schemas.microsoft.com/office/powerpoint/2010/main" val="342394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75745451"/>
              </p:ext>
            </p:extLst>
          </p:nvPr>
        </p:nvGraphicFramePr>
        <p:xfrm>
          <a:off x="86862" y="523220"/>
          <a:ext cx="5369058" cy="5749561"/>
        </p:xfrm>
        <a:graphic>
          <a:graphicData uri="http://schemas.openxmlformats.org/drawingml/2006/table">
            <a:tbl>
              <a:tblPr>
                <a:tableStyleId>{2D5ABB26-0587-4C30-8999-92F81FD0307C}</a:tableStyleId>
              </a:tblPr>
              <a:tblGrid>
                <a:gridCol w="2684529"/>
                <a:gridCol w="2684529"/>
              </a:tblGrid>
              <a:tr h="530553">
                <a:tc>
                  <a:txBody>
                    <a:bodyPr/>
                    <a:lstStyle/>
                    <a:p>
                      <a:endParaRPr lang="en-US" dirty="0"/>
                    </a:p>
                  </a:txBody>
                  <a:tcPr marL="47625" marR="47625" marT="47625" marB="47625" anchor="ctr"/>
                </a:tc>
                <a:tc>
                  <a:txBody>
                    <a:bodyPr/>
                    <a:lstStyle/>
                    <a:p>
                      <a:endParaRPr lang="en-US"/>
                    </a:p>
                  </a:txBody>
                  <a:tcPr/>
                </a:tc>
              </a:tr>
              <a:tr h="530553">
                <a:tc>
                  <a:txBody>
                    <a:bodyPr/>
                    <a:lstStyle/>
                    <a:p>
                      <a:pPr algn="l"/>
                      <a:r>
                        <a:rPr lang="en-US"/>
                        <a:t>Cold, sweaty hands</a:t>
                      </a:r>
                    </a:p>
                  </a:txBody>
                  <a:tcPr marL="47625" marR="47625" marT="47625" marB="47625"/>
                </a:tc>
                <a:tc>
                  <a:txBody>
                    <a:bodyPr/>
                    <a:lstStyle/>
                    <a:p>
                      <a:pPr algn="l"/>
                      <a:r>
                        <a:rPr lang="en-US"/>
                        <a:t>Anxiety</a:t>
                      </a:r>
                    </a:p>
                  </a:txBody>
                  <a:tcPr marL="47625" marR="47625" marT="47625" marB="47625"/>
                </a:tc>
              </a:tr>
              <a:tr h="530553">
                <a:tc>
                  <a:txBody>
                    <a:bodyPr/>
                    <a:lstStyle/>
                    <a:p>
                      <a:pPr algn="l"/>
                      <a:r>
                        <a:rPr lang="en-US"/>
                        <a:t>Cold, dry hands</a:t>
                      </a:r>
                    </a:p>
                  </a:txBody>
                  <a:tcPr marL="47625" marR="47625" marT="47625" marB="47625"/>
                </a:tc>
                <a:tc>
                  <a:txBody>
                    <a:bodyPr/>
                    <a:lstStyle/>
                    <a:p>
                      <a:pPr algn="l"/>
                      <a:r>
                        <a:rPr lang="en-US"/>
                        <a:t>Raynaud's phenomenon</a:t>
                      </a:r>
                    </a:p>
                  </a:txBody>
                  <a:tcPr marL="47625" marR="47625" marT="47625" marB="47625"/>
                </a:tc>
              </a:tr>
              <a:tr h="530553">
                <a:tc>
                  <a:txBody>
                    <a:bodyPr/>
                    <a:lstStyle/>
                    <a:p>
                      <a:pPr algn="l"/>
                      <a:r>
                        <a:rPr lang="en-US"/>
                        <a:t>Hot, sweaty hands</a:t>
                      </a:r>
                    </a:p>
                  </a:txBody>
                  <a:tcPr marL="47625" marR="47625" marT="47625" marB="47625"/>
                </a:tc>
                <a:tc>
                  <a:txBody>
                    <a:bodyPr/>
                    <a:lstStyle/>
                    <a:p>
                      <a:pPr algn="l"/>
                      <a:r>
                        <a:rPr lang="en-US"/>
                        <a:t>Hyperthyroidism</a:t>
                      </a:r>
                    </a:p>
                  </a:txBody>
                  <a:tcPr marL="47625" marR="47625" marT="47625" marB="47625"/>
                </a:tc>
              </a:tr>
              <a:tr h="692402">
                <a:tc>
                  <a:txBody>
                    <a:bodyPr/>
                    <a:lstStyle/>
                    <a:p>
                      <a:pPr algn="l"/>
                      <a:r>
                        <a:rPr lang="en-US"/>
                        <a:t>Large, fleshy, sweaty hands</a:t>
                      </a:r>
                    </a:p>
                  </a:txBody>
                  <a:tcPr marL="47625" marR="47625" marT="47625" marB="47625"/>
                </a:tc>
                <a:tc>
                  <a:txBody>
                    <a:bodyPr/>
                    <a:lstStyle/>
                    <a:p>
                      <a:pPr algn="l"/>
                      <a:r>
                        <a:rPr lang="en-US"/>
                        <a:t>Acromegaly</a:t>
                      </a:r>
                    </a:p>
                  </a:txBody>
                  <a:tcPr marL="47625" marR="47625" marT="47625" marB="47625"/>
                </a:tc>
              </a:tr>
              <a:tr h="1318179">
                <a:tc>
                  <a:txBody>
                    <a:bodyPr/>
                    <a:lstStyle/>
                    <a:p>
                      <a:pPr algn="l"/>
                      <a:r>
                        <a:rPr lang="en-US"/>
                        <a:t>Dry, coarse skin</a:t>
                      </a:r>
                    </a:p>
                  </a:txBody>
                  <a:tcPr marL="47625" marR="47625" marT="47625" marB="47625"/>
                </a:tc>
                <a:tc>
                  <a:txBody>
                    <a:bodyPr/>
                    <a:lstStyle/>
                    <a:p>
                      <a:pPr algn="l"/>
                      <a:r>
                        <a:rPr lang="en-US"/>
                        <a:t>Regular water exposure</a:t>
                      </a:r>
                      <a:br>
                        <a:rPr lang="en-US"/>
                      </a:br>
                      <a:r>
                        <a:rPr lang="en-US"/>
                        <a:t>Manual occupation</a:t>
                      </a:r>
                      <a:br>
                        <a:rPr lang="en-US"/>
                      </a:br>
                      <a:r>
                        <a:rPr lang="en-US"/>
                        <a:t>Hypothyroidism</a:t>
                      </a:r>
                    </a:p>
                  </a:txBody>
                  <a:tcPr marL="47625" marR="47625" marT="47625" marB="47625"/>
                </a:tc>
              </a:tr>
              <a:tr h="692402">
                <a:tc>
                  <a:txBody>
                    <a:bodyPr/>
                    <a:lstStyle/>
                    <a:p>
                      <a:pPr algn="l"/>
                      <a:r>
                        <a:rPr lang="en-US" dirty="0"/>
                        <a:t>Delayed relaxation of grip</a:t>
                      </a:r>
                    </a:p>
                  </a:txBody>
                  <a:tcPr marL="47625" marR="47625" marT="47625" marB="47625"/>
                </a:tc>
                <a:tc>
                  <a:txBody>
                    <a:bodyPr/>
                    <a:lstStyle/>
                    <a:p>
                      <a:pPr algn="l"/>
                      <a:r>
                        <a:rPr lang="en-US"/>
                        <a:t>Myotonic dystrophy</a:t>
                      </a:r>
                    </a:p>
                  </a:txBody>
                  <a:tcPr marL="47625" marR="47625" marT="47625" marB="47625"/>
                </a:tc>
              </a:tr>
              <a:tr h="924366">
                <a:tc>
                  <a:txBody>
                    <a:bodyPr/>
                    <a:lstStyle/>
                    <a:p>
                      <a:pPr algn="l"/>
                      <a:r>
                        <a:rPr lang="en-US"/>
                        <a:t>Deformed hands/fingers</a:t>
                      </a:r>
                    </a:p>
                  </a:txBody>
                  <a:tcPr marL="47625" marR="47625" marT="47625" marB="47625"/>
                </a:tc>
                <a:tc>
                  <a:txBody>
                    <a:bodyPr/>
                    <a:lstStyle/>
                    <a:p>
                      <a:pPr algn="l"/>
                      <a:r>
                        <a:rPr lang="en-US" dirty="0" err="1"/>
                        <a:t>Dupuytren's</a:t>
                      </a:r>
                      <a:r>
                        <a:rPr lang="en-US" dirty="0"/>
                        <a:t> contracture</a:t>
                      </a:r>
                      <a:br>
                        <a:rPr lang="en-US" dirty="0"/>
                      </a:br>
                      <a:r>
                        <a:rPr lang="en-US" dirty="0"/>
                        <a:t>Rheumatoid arthritis</a:t>
                      </a:r>
                    </a:p>
                  </a:txBody>
                  <a:tcPr marL="47625" marR="47625" marT="47625" marB="47625"/>
                </a:tc>
              </a:tr>
            </a:tbl>
          </a:graphicData>
        </a:graphic>
      </p:graphicFrame>
      <p:sp>
        <p:nvSpPr>
          <p:cNvPr id="6" name="Rectangle 5"/>
          <p:cNvSpPr/>
          <p:nvPr/>
        </p:nvSpPr>
        <p:spPr>
          <a:xfrm>
            <a:off x="0" y="0"/>
            <a:ext cx="5094408" cy="523220"/>
          </a:xfrm>
          <a:prstGeom prst="rect">
            <a:avLst/>
          </a:prstGeom>
        </p:spPr>
        <p:txBody>
          <a:bodyPr wrap="none">
            <a:spAutoFit/>
          </a:bodyPr>
          <a:lstStyle/>
          <a:p>
            <a:r>
              <a:rPr lang="en-US" sz="2800" dirty="0"/>
              <a:t>Information from a handshake</a:t>
            </a:r>
          </a:p>
        </p:txBody>
      </p:sp>
      <p:graphicFrame>
        <p:nvGraphicFramePr>
          <p:cNvPr id="7" name="Table 6"/>
          <p:cNvGraphicFramePr>
            <a:graphicFrameLocks noGrp="1"/>
          </p:cNvGraphicFramePr>
          <p:nvPr>
            <p:extLst>
              <p:ext uri="{D42A27DB-BD31-4B8C-83A1-F6EECF244321}">
                <p14:modId xmlns:p14="http://schemas.microsoft.com/office/powerpoint/2010/main" val="4039420939"/>
              </p:ext>
            </p:extLst>
          </p:nvPr>
        </p:nvGraphicFramePr>
        <p:xfrm>
          <a:off x="6364096" y="929641"/>
          <a:ext cx="5827904" cy="5090159"/>
        </p:xfrm>
        <a:graphic>
          <a:graphicData uri="http://schemas.openxmlformats.org/drawingml/2006/table">
            <a:tbl>
              <a:tblPr>
                <a:tableStyleId>{2D5ABB26-0587-4C30-8999-92F81FD0307C}</a:tableStyleId>
              </a:tblPr>
              <a:tblGrid>
                <a:gridCol w="2913952"/>
                <a:gridCol w="2913952"/>
              </a:tblGrid>
              <a:tr h="444415">
                <a:tc>
                  <a:txBody>
                    <a:bodyPr/>
                    <a:lstStyle/>
                    <a:p>
                      <a:endParaRPr lang="en-US"/>
                    </a:p>
                  </a:txBody>
                  <a:tcPr marL="47625" marR="47625" marT="47625" marB="47625" anchor="ctr"/>
                </a:tc>
                <a:tc>
                  <a:txBody>
                    <a:bodyPr/>
                    <a:lstStyle/>
                    <a:p>
                      <a:endParaRPr lang="en-US"/>
                    </a:p>
                  </a:txBody>
                  <a:tcPr/>
                </a:tc>
              </a:tr>
              <a:tr h="444415">
                <a:tc>
                  <a:txBody>
                    <a:bodyPr/>
                    <a:lstStyle/>
                    <a:p>
                      <a:pPr algn="l"/>
                      <a:r>
                        <a:rPr lang="en-US"/>
                        <a:t>Poverty of expression</a:t>
                      </a:r>
                    </a:p>
                  </a:txBody>
                  <a:tcPr marL="47625" marR="47625" marT="47625" marB="47625"/>
                </a:tc>
                <a:tc>
                  <a:txBody>
                    <a:bodyPr/>
                    <a:lstStyle/>
                    <a:p>
                      <a:pPr algn="l"/>
                      <a:r>
                        <a:rPr lang="en-US"/>
                        <a:t>Parkinsonism</a:t>
                      </a:r>
                    </a:p>
                  </a:txBody>
                  <a:tcPr marL="47625" marR="47625" marT="47625" marB="47625"/>
                </a:tc>
              </a:tr>
              <a:tr h="444415">
                <a:tc>
                  <a:txBody>
                    <a:bodyPr/>
                    <a:lstStyle/>
                    <a:p>
                      <a:pPr algn="l"/>
                      <a:r>
                        <a:rPr lang="en-US"/>
                        <a:t>Startled expression</a:t>
                      </a:r>
                    </a:p>
                  </a:txBody>
                  <a:tcPr marL="47625" marR="47625" marT="47625" marB="47625"/>
                </a:tc>
                <a:tc>
                  <a:txBody>
                    <a:bodyPr/>
                    <a:lstStyle/>
                    <a:p>
                      <a:pPr algn="l"/>
                      <a:r>
                        <a:rPr lang="en-US"/>
                        <a:t>Hyperthyroidism</a:t>
                      </a:r>
                    </a:p>
                  </a:txBody>
                  <a:tcPr marL="47625" marR="47625" marT="47625" marB="47625"/>
                </a:tc>
              </a:tr>
              <a:tr h="1104166">
                <a:tc>
                  <a:txBody>
                    <a:bodyPr/>
                    <a:lstStyle/>
                    <a:p>
                      <a:pPr algn="l"/>
                      <a:r>
                        <a:rPr lang="en-US"/>
                        <a:t>Apathy, with poverty of expression and poor eye contact</a:t>
                      </a:r>
                    </a:p>
                  </a:txBody>
                  <a:tcPr marL="47625" marR="47625" marT="47625" marB="47625"/>
                </a:tc>
                <a:tc>
                  <a:txBody>
                    <a:bodyPr/>
                    <a:lstStyle/>
                    <a:p>
                      <a:pPr algn="l"/>
                      <a:r>
                        <a:rPr lang="en-US"/>
                        <a:t>Depression</a:t>
                      </a:r>
                    </a:p>
                  </a:txBody>
                  <a:tcPr marL="47625" marR="47625" marT="47625" marB="47625"/>
                </a:tc>
              </a:tr>
              <a:tr h="774291">
                <a:tc>
                  <a:txBody>
                    <a:bodyPr/>
                    <a:lstStyle/>
                    <a:p>
                      <a:pPr algn="l"/>
                      <a:r>
                        <a:rPr lang="en-US"/>
                        <a:t>Apathy, with pale and puffy skin</a:t>
                      </a:r>
                    </a:p>
                  </a:txBody>
                  <a:tcPr marL="47625" marR="47625" marT="47625" marB="47625"/>
                </a:tc>
                <a:tc>
                  <a:txBody>
                    <a:bodyPr/>
                    <a:lstStyle/>
                    <a:p>
                      <a:pPr algn="l"/>
                      <a:r>
                        <a:rPr lang="en-US"/>
                        <a:t>Hypothyroidism</a:t>
                      </a:r>
                    </a:p>
                  </a:txBody>
                  <a:tcPr marL="47625" marR="47625" marT="47625" marB="47625"/>
                </a:tc>
              </a:tr>
              <a:tr h="774291">
                <a:tc>
                  <a:txBody>
                    <a:bodyPr/>
                    <a:lstStyle/>
                    <a:p>
                      <a:pPr algn="l"/>
                      <a:r>
                        <a:rPr lang="en-US"/>
                        <a:t>Lugubrious expression with bilateral ptosis</a:t>
                      </a:r>
                    </a:p>
                  </a:txBody>
                  <a:tcPr marL="47625" marR="47625" marT="47625" marB="47625"/>
                </a:tc>
                <a:tc>
                  <a:txBody>
                    <a:bodyPr/>
                    <a:lstStyle/>
                    <a:p>
                      <a:pPr algn="l"/>
                      <a:r>
                        <a:rPr lang="en-US"/>
                        <a:t>Myotonic dystrophy</a:t>
                      </a:r>
                    </a:p>
                  </a:txBody>
                  <a:tcPr marL="47625" marR="47625" marT="47625" marB="47625"/>
                </a:tc>
              </a:tr>
              <a:tr h="1104166">
                <a:tc>
                  <a:txBody>
                    <a:bodyPr/>
                    <a:lstStyle/>
                    <a:p>
                      <a:pPr algn="l"/>
                      <a:r>
                        <a:rPr lang="en-US"/>
                        <a:t>Agitated expression</a:t>
                      </a:r>
                    </a:p>
                  </a:txBody>
                  <a:tcPr marL="47625" marR="47625" marT="47625" marB="47625"/>
                </a:tc>
                <a:tc>
                  <a:txBody>
                    <a:bodyPr/>
                    <a:lstStyle/>
                    <a:p>
                      <a:pPr algn="l"/>
                      <a:r>
                        <a:rPr lang="en-US" dirty="0"/>
                        <a:t>Anxiety</a:t>
                      </a:r>
                      <a:br>
                        <a:rPr lang="en-US" dirty="0"/>
                      </a:br>
                      <a:r>
                        <a:rPr lang="en-US" dirty="0"/>
                        <a:t>Hyperthyroidism</a:t>
                      </a:r>
                      <a:br>
                        <a:rPr lang="en-US" dirty="0"/>
                      </a:br>
                      <a:r>
                        <a:rPr lang="en-US" dirty="0"/>
                        <a:t>Hypomania</a:t>
                      </a:r>
                    </a:p>
                  </a:txBody>
                  <a:tcPr marL="47625" marR="47625" marT="47625" marB="47625"/>
                </a:tc>
              </a:tr>
            </a:tbl>
          </a:graphicData>
        </a:graphic>
      </p:graphicFrame>
      <p:sp>
        <p:nvSpPr>
          <p:cNvPr id="8" name="Rectangle 7"/>
          <p:cNvSpPr/>
          <p:nvPr/>
        </p:nvSpPr>
        <p:spPr>
          <a:xfrm>
            <a:off x="6757398" y="0"/>
            <a:ext cx="4873770" cy="523220"/>
          </a:xfrm>
          <a:prstGeom prst="rect">
            <a:avLst/>
          </a:prstGeom>
        </p:spPr>
        <p:txBody>
          <a:bodyPr wrap="none">
            <a:spAutoFit/>
          </a:bodyPr>
          <a:lstStyle/>
          <a:p>
            <a:r>
              <a:rPr lang="en-US" sz="2800" dirty="0"/>
              <a:t>Abnormal facial expressions</a:t>
            </a:r>
          </a:p>
        </p:txBody>
      </p:sp>
    </p:spTree>
    <p:extLst>
      <p:ext uri="{BB962C8B-B14F-4D97-AF65-F5344CB8AC3E}">
        <p14:creationId xmlns:p14="http://schemas.microsoft.com/office/powerpoint/2010/main" val="1516722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inspection</a:t>
            </a:r>
            <a:endParaRPr lang="en-US" dirty="0"/>
          </a:p>
        </p:txBody>
      </p:sp>
    </p:spTree>
    <p:extLst>
      <p:ext uri="{BB962C8B-B14F-4D97-AF65-F5344CB8AC3E}">
        <p14:creationId xmlns:p14="http://schemas.microsoft.com/office/powerpoint/2010/main" val="518566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18</a:t>
            </a:fld>
            <a:endParaRPr lang="en-US" dirty="0"/>
          </a:p>
        </p:txBody>
      </p:sp>
      <p:sp>
        <p:nvSpPr>
          <p:cNvPr id="5" name="Rectangle 4"/>
          <p:cNvSpPr/>
          <p:nvPr/>
        </p:nvSpPr>
        <p:spPr>
          <a:xfrm>
            <a:off x="-1" y="0"/>
            <a:ext cx="8281115" cy="3539430"/>
          </a:xfrm>
          <a:prstGeom prst="rect">
            <a:avLst/>
          </a:prstGeom>
        </p:spPr>
        <p:txBody>
          <a:bodyPr wrap="square">
            <a:spAutoFit/>
          </a:bodyPr>
          <a:lstStyle/>
          <a:p>
            <a:r>
              <a:rPr lang="en-US" sz="3200" dirty="0">
                <a:solidFill>
                  <a:schemeClr val="accent1"/>
                </a:solidFill>
              </a:rPr>
              <a:t>INSPECTION</a:t>
            </a:r>
          </a:p>
          <a:p>
            <a:r>
              <a:rPr lang="en-US" sz="3200" dirty="0">
                <a:solidFill>
                  <a:srgbClr val="C00000"/>
                </a:solidFill>
              </a:rPr>
              <a:t>Starting from your usual standing position at the right side of the bed, </a:t>
            </a:r>
            <a:r>
              <a:rPr lang="en-US" sz="3200" dirty="0" smtClean="0">
                <a:solidFill>
                  <a:srgbClr val="C00000"/>
                </a:solidFill>
              </a:rPr>
              <a:t>inspect the </a:t>
            </a:r>
            <a:r>
              <a:rPr lang="en-US" sz="3200" dirty="0">
                <a:solidFill>
                  <a:srgbClr val="C00000"/>
                </a:solidFill>
              </a:rPr>
              <a:t>abdomen. </a:t>
            </a:r>
            <a:r>
              <a:rPr lang="en-US" sz="3200" dirty="0" smtClean="0">
                <a:solidFill>
                  <a:srgbClr val="C00000"/>
                </a:solidFill>
              </a:rPr>
              <a:t>look </a:t>
            </a:r>
            <a:r>
              <a:rPr lang="en-US" sz="3200" dirty="0">
                <a:solidFill>
                  <a:srgbClr val="C00000"/>
                </a:solidFill>
              </a:rPr>
              <a:t>at the contour of the abdomen and </a:t>
            </a:r>
            <a:r>
              <a:rPr lang="en-US" sz="3200" dirty="0" smtClean="0">
                <a:solidFill>
                  <a:srgbClr val="C00000"/>
                </a:solidFill>
              </a:rPr>
              <a:t>watch for </a:t>
            </a:r>
            <a:r>
              <a:rPr lang="en-US" sz="3200" dirty="0">
                <a:solidFill>
                  <a:srgbClr val="C00000"/>
                </a:solidFill>
              </a:rPr>
              <a:t>peristalsis, it is helpful to sit or bend down so that </a:t>
            </a:r>
            <a:r>
              <a:rPr lang="en-US" sz="3200" dirty="0" smtClean="0">
                <a:solidFill>
                  <a:srgbClr val="C00000"/>
                </a:solidFill>
              </a:rPr>
              <a:t>we </a:t>
            </a:r>
            <a:r>
              <a:rPr lang="en-US" sz="3200" dirty="0">
                <a:solidFill>
                  <a:srgbClr val="C00000"/>
                </a:solidFill>
              </a:rPr>
              <a:t>can view </a:t>
            </a:r>
            <a:r>
              <a:rPr lang="en-US" sz="3200" dirty="0" smtClean="0">
                <a:solidFill>
                  <a:srgbClr val="C00000"/>
                </a:solidFill>
              </a:rPr>
              <a:t>the abdomen </a:t>
            </a:r>
            <a:r>
              <a:rPr lang="en-US" sz="3200" dirty="0">
                <a:solidFill>
                  <a:srgbClr val="C00000"/>
                </a:solidFill>
              </a:rPr>
              <a:t>tangentially.</a:t>
            </a:r>
          </a:p>
        </p:txBody>
      </p:sp>
      <p:pic>
        <p:nvPicPr>
          <p:cNvPr id="6" name="Picture 5"/>
          <p:cNvPicPr>
            <a:picLocks noChangeAspect="1"/>
          </p:cNvPicPr>
          <p:nvPr/>
        </p:nvPicPr>
        <p:blipFill>
          <a:blip r:embed="rId2"/>
          <a:stretch>
            <a:fillRect/>
          </a:stretch>
        </p:blipFill>
        <p:spPr>
          <a:xfrm>
            <a:off x="8281115" y="-1"/>
            <a:ext cx="3910886" cy="2591481"/>
          </a:xfrm>
          <a:prstGeom prst="rect">
            <a:avLst/>
          </a:prstGeom>
        </p:spPr>
      </p:pic>
    </p:spTree>
    <p:extLst>
      <p:ext uri="{BB962C8B-B14F-4D97-AF65-F5344CB8AC3E}">
        <p14:creationId xmlns:p14="http://schemas.microsoft.com/office/powerpoint/2010/main" val="413303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19</a:t>
            </a:fld>
            <a:endParaRPr lang="en-US" dirty="0"/>
          </a:p>
        </p:txBody>
      </p:sp>
      <p:sp>
        <p:nvSpPr>
          <p:cNvPr id="5" name="Rectangle 4"/>
          <p:cNvSpPr/>
          <p:nvPr/>
        </p:nvSpPr>
        <p:spPr>
          <a:xfrm>
            <a:off x="0" y="0"/>
            <a:ext cx="12192000" cy="7048083"/>
          </a:xfrm>
          <a:prstGeom prst="rect">
            <a:avLst/>
          </a:prstGeom>
        </p:spPr>
        <p:txBody>
          <a:bodyPr wrap="square">
            <a:spAutoFit/>
          </a:bodyPr>
          <a:lstStyle/>
          <a:p>
            <a:pPr algn="ctr"/>
            <a:r>
              <a:rPr lang="en-US" sz="3200" u="sng" dirty="0">
                <a:solidFill>
                  <a:srgbClr val="92D050"/>
                </a:solidFill>
              </a:rPr>
              <a:t>Normal appearance  </a:t>
            </a:r>
          </a:p>
          <a:p>
            <a:pPr marL="457200" indent="-457200">
              <a:buFont typeface="Arial" panose="020B0604020202020204" pitchFamily="34" charset="0"/>
              <a:buChar char="•"/>
            </a:pPr>
            <a:r>
              <a:rPr lang="en-US" sz="3000" dirty="0">
                <a:solidFill>
                  <a:schemeClr val="tx2"/>
                </a:solidFill>
              </a:rPr>
              <a:t>The abdomen is normally flat or slightly scaphoid and symmetrical. </a:t>
            </a:r>
            <a:endParaRPr lang="en-US" sz="3000" dirty="0" smtClean="0">
              <a:solidFill>
                <a:schemeClr val="tx2"/>
              </a:solidFill>
            </a:endParaRPr>
          </a:p>
          <a:p>
            <a:pPr marL="457200" indent="-457200">
              <a:buFont typeface="Arial" panose="020B0604020202020204" pitchFamily="34" charset="0"/>
              <a:buChar char="•"/>
            </a:pPr>
            <a:r>
              <a:rPr lang="en-US" sz="3000" dirty="0" smtClean="0">
                <a:solidFill>
                  <a:schemeClr val="accent1"/>
                </a:solidFill>
              </a:rPr>
              <a:t>At </a:t>
            </a:r>
            <a:r>
              <a:rPr lang="en-US" sz="3000" dirty="0">
                <a:solidFill>
                  <a:schemeClr val="accent1"/>
                </a:solidFill>
              </a:rPr>
              <a:t>rest, respiration is </a:t>
            </a:r>
            <a:r>
              <a:rPr lang="en-US" sz="3000" dirty="0" smtClean="0">
                <a:solidFill>
                  <a:schemeClr val="accent1"/>
                </a:solidFill>
              </a:rPr>
              <a:t>principally diaphragmatic </a:t>
            </a:r>
            <a:r>
              <a:rPr lang="en-US" sz="3000" dirty="0">
                <a:solidFill>
                  <a:schemeClr val="accent1"/>
                </a:solidFill>
              </a:rPr>
              <a:t>and the abdominal wall moves out with inspiration. </a:t>
            </a:r>
            <a:endParaRPr lang="en-US" sz="3000" dirty="0" smtClean="0">
              <a:solidFill>
                <a:schemeClr val="accent1"/>
              </a:solidFill>
            </a:endParaRPr>
          </a:p>
          <a:p>
            <a:pPr marL="457200" indent="-457200">
              <a:buFont typeface="Arial" panose="020B0604020202020204" pitchFamily="34" charset="0"/>
              <a:buChar char="•"/>
            </a:pPr>
            <a:r>
              <a:rPr lang="en-US" sz="3000" dirty="0" smtClean="0">
                <a:solidFill>
                  <a:schemeClr val="accent2"/>
                </a:solidFill>
              </a:rPr>
              <a:t>The </a:t>
            </a:r>
            <a:r>
              <a:rPr lang="en-US" sz="3000" dirty="0">
                <a:solidFill>
                  <a:schemeClr val="accent2"/>
                </a:solidFill>
              </a:rPr>
              <a:t>umbilicus is usually inverted</a:t>
            </a:r>
            <a:r>
              <a:rPr lang="en-US" sz="3000" dirty="0" smtClean="0">
                <a:solidFill>
                  <a:schemeClr val="accent2"/>
                </a:solidFill>
              </a:rPr>
              <a:t>.</a:t>
            </a:r>
          </a:p>
          <a:p>
            <a:pPr marL="457200" indent="-457200">
              <a:buFont typeface="Arial" panose="020B0604020202020204" pitchFamily="34" charset="0"/>
              <a:buChar char="•"/>
            </a:pPr>
            <a:r>
              <a:rPr lang="en-US" sz="3000" dirty="0" smtClean="0">
                <a:solidFill>
                  <a:schemeClr val="accent3"/>
                </a:solidFill>
              </a:rPr>
              <a:t>The </a:t>
            </a:r>
            <a:r>
              <a:rPr lang="en-US" sz="3000" dirty="0">
                <a:solidFill>
                  <a:schemeClr val="accent3"/>
                </a:solidFill>
              </a:rPr>
              <a:t>liver edge may be felt below the right costal </a:t>
            </a:r>
            <a:r>
              <a:rPr lang="en-US" sz="3000" dirty="0" smtClean="0">
                <a:solidFill>
                  <a:schemeClr val="accent3"/>
                </a:solidFill>
              </a:rPr>
              <a:t>margin.</a:t>
            </a:r>
            <a:endParaRPr lang="en-US" sz="3000" dirty="0">
              <a:solidFill>
                <a:schemeClr val="accent3"/>
              </a:solidFill>
            </a:endParaRPr>
          </a:p>
          <a:p>
            <a:pPr marL="457200" indent="-457200">
              <a:buFont typeface="Arial" panose="020B0604020202020204" pitchFamily="34" charset="0"/>
              <a:buChar char="•"/>
            </a:pPr>
            <a:r>
              <a:rPr lang="en-US" sz="3000" dirty="0" smtClean="0">
                <a:solidFill>
                  <a:schemeClr val="accent4"/>
                </a:solidFill>
              </a:rPr>
              <a:t>The </a:t>
            </a:r>
            <a:r>
              <a:rPr lang="en-US" sz="3000" dirty="0">
                <a:solidFill>
                  <a:schemeClr val="accent4"/>
                </a:solidFill>
              </a:rPr>
              <a:t>aorta may be palpable as a pulsatile swelling above the </a:t>
            </a:r>
            <a:r>
              <a:rPr lang="en-US" sz="3000" dirty="0" smtClean="0">
                <a:solidFill>
                  <a:schemeClr val="accent4"/>
                </a:solidFill>
              </a:rPr>
              <a:t>umbilicus.</a:t>
            </a:r>
            <a:endParaRPr lang="en-US" sz="3000" dirty="0">
              <a:solidFill>
                <a:schemeClr val="accent4"/>
              </a:solidFill>
            </a:endParaRPr>
          </a:p>
          <a:p>
            <a:pPr marL="457200" indent="-457200">
              <a:buFont typeface="Arial" panose="020B0604020202020204" pitchFamily="34" charset="0"/>
              <a:buChar char="•"/>
            </a:pPr>
            <a:r>
              <a:rPr lang="en-US" sz="3000" dirty="0" smtClean="0">
                <a:solidFill>
                  <a:schemeClr val="accent5"/>
                </a:solidFill>
              </a:rPr>
              <a:t>The </a:t>
            </a:r>
            <a:r>
              <a:rPr lang="en-US" sz="3000" dirty="0">
                <a:solidFill>
                  <a:schemeClr val="accent5"/>
                </a:solidFill>
              </a:rPr>
              <a:t>lower pole of the right kidney may be palpable in the right </a:t>
            </a:r>
            <a:r>
              <a:rPr lang="en-US" sz="3000" dirty="0" smtClean="0">
                <a:solidFill>
                  <a:schemeClr val="accent5"/>
                </a:solidFill>
              </a:rPr>
              <a:t>flank.</a:t>
            </a:r>
            <a:endParaRPr lang="en-US" sz="3000" dirty="0">
              <a:solidFill>
                <a:schemeClr val="accent5"/>
              </a:solidFill>
            </a:endParaRPr>
          </a:p>
          <a:p>
            <a:pPr marL="457200" indent="-457200">
              <a:buFont typeface="Arial" panose="020B0604020202020204" pitchFamily="34" charset="0"/>
              <a:buChar char="•"/>
            </a:pPr>
            <a:r>
              <a:rPr lang="en-US" sz="3000" dirty="0" smtClean="0">
                <a:solidFill>
                  <a:schemeClr val="accent6"/>
                </a:solidFill>
              </a:rPr>
              <a:t>The </a:t>
            </a:r>
            <a:r>
              <a:rPr lang="en-US" sz="3000" dirty="0">
                <a:solidFill>
                  <a:schemeClr val="accent6"/>
                </a:solidFill>
              </a:rPr>
              <a:t>sigmoid colon may be palpable in the left iliac fossa, particularly if loaded with </a:t>
            </a:r>
            <a:r>
              <a:rPr lang="en-US" sz="3000" dirty="0" err="1" smtClean="0">
                <a:solidFill>
                  <a:schemeClr val="accent6"/>
                </a:solidFill>
              </a:rPr>
              <a:t>faeces</a:t>
            </a:r>
            <a:r>
              <a:rPr lang="en-US" sz="3000" dirty="0" smtClean="0">
                <a:solidFill>
                  <a:schemeClr val="accent6"/>
                </a:solidFill>
              </a:rPr>
              <a:t>.</a:t>
            </a:r>
            <a:endParaRPr lang="en-US" sz="3000" dirty="0">
              <a:solidFill>
                <a:schemeClr val="accent6"/>
              </a:solidFill>
            </a:endParaRPr>
          </a:p>
          <a:p>
            <a:pPr marL="457200" indent="-457200">
              <a:buFont typeface="Arial" panose="020B0604020202020204" pitchFamily="34" charset="0"/>
              <a:buChar char="•"/>
            </a:pPr>
            <a:r>
              <a:rPr lang="en-US" sz="3000" dirty="0" smtClean="0">
                <a:solidFill>
                  <a:srgbClr val="00B0F0"/>
                </a:solidFill>
              </a:rPr>
              <a:t>A </a:t>
            </a:r>
            <a:r>
              <a:rPr lang="en-US" sz="3000" dirty="0">
                <a:solidFill>
                  <a:srgbClr val="00B0F0"/>
                </a:solidFill>
              </a:rPr>
              <a:t>full bladder is palpable as a mass in the </a:t>
            </a:r>
            <a:r>
              <a:rPr lang="en-US" sz="3000" dirty="0" err="1">
                <a:solidFill>
                  <a:srgbClr val="00B0F0"/>
                </a:solidFill>
              </a:rPr>
              <a:t>suprapubic</a:t>
            </a:r>
            <a:r>
              <a:rPr lang="en-US" sz="3000" dirty="0">
                <a:solidFill>
                  <a:srgbClr val="00B0F0"/>
                </a:solidFill>
              </a:rPr>
              <a:t> region arising out of the pelvis and dull to percussion.</a:t>
            </a:r>
          </a:p>
        </p:txBody>
      </p:sp>
    </p:spTree>
    <p:extLst>
      <p:ext uri="{BB962C8B-B14F-4D97-AF65-F5344CB8AC3E}">
        <p14:creationId xmlns:p14="http://schemas.microsoft.com/office/powerpoint/2010/main" val="414910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31358" y="657804"/>
            <a:ext cx="3895384" cy="5725922"/>
          </a:xfrm>
          <a:prstGeom prst="rect">
            <a:avLst/>
          </a:prstGeom>
        </p:spPr>
      </p:pic>
      <p:sp>
        <p:nvSpPr>
          <p:cNvPr id="3" name="Rectangle 2"/>
          <p:cNvSpPr/>
          <p:nvPr/>
        </p:nvSpPr>
        <p:spPr>
          <a:xfrm>
            <a:off x="8433041" y="1884510"/>
            <a:ext cx="3507346" cy="4370427"/>
          </a:xfrm>
          <a:prstGeom prst="rect">
            <a:avLst/>
          </a:prstGeom>
        </p:spPr>
        <p:txBody>
          <a:bodyPr wrap="square">
            <a:spAutoFit/>
          </a:bodyPr>
          <a:lstStyle/>
          <a:p>
            <a:r>
              <a:rPr lang="en-US" sz="2000" dirty="0">
                <a:latin typeface="Helvetica" panose="020B0604020202020204" pitchFamily="34" charset="0"/>
              </a:rPr>
              <a:t>Xiphoid </a:t>
            </a:r>
            <a:r>
              <a:rPr lang="en-US" sz="2000" dirty="0" smtClean="0">
                <a:latin typeface="Helvetica" panose="020B0604020202020204" pitchFamily="34" charset="0"/>
              </a:rPr>
              <a:t>process</a:t>
            </a:r>
          </a:p>
          <a:p>
            <a:endParaRPr lang="en-US" sz="2000" dirty="0">
              <a:latin typeface="Helvetica" panose="020B0604020202020204" pitchFamily="34" charset="0"/>
            </a:endParaRPr>
          </a:p>
          <a:p>
            <a:r>
              <a:rPr lang="en-US" sz="2000" dirty="0">
                <a:latin typeface="Helvetica" panose="020B0604020202020204" pitchFamily="34" charset="0"/>
              </a:rPr>
              <a:t>Costal </a:t>
            </a:r>
            <a:r>
              <a:rPr lang="en-US" sz="2000" dirty="0" smtClean="0">
                <a:latin typeface="Helvetica" panose="020B0604020202020204" pitchFamily="34" charset="0"/>
              </a:rPr>
              <a:t>margin</a:t>
            </a:r>
          </a:p>
          <a:p>
            <a:endParaRPr lang="en-US" sz="2000" dirty="0">
              <a:latin typeface="Helvetica" panose="020B0604020202020204" pitchFamily="34" charset="0"/>
            </a:endParaRPr>
          </a:p>
          <a:p>
            <a:r>
              <a:rPr lang="en-US" sz="2000" dirty="0">
                <a:latin typeface="Helvetica" panose="020B0604020202020204" pitchFamily="34" charset="0"/>
              </a:rPr>
              <a:t>Midline, overlying</a:t>
            </a:r>
          </a:p>
          <a:p>
            <a:r>
              <a:rPr lang="en-US" sz="2000" dirty="0" err="1">
                <a:latin typeface="Helvetica" panose="020B0604020202020204" pitchFamily="34" charset="0"/>
              </a:rPr>
              <a:t>linea</a:t>
            </a:r>
            <a:r>
              <a:rPr lang="en-US" sz="2000" dirty="0">
                <a:latin typeface="Helvetica" panose="020B0604020202020204" pitchFamily="34" charset="0"/>
              </a:rPr>
              <a:t> </a:t>
            </a:r>
            <a:r>
              <a:rPr lang="en-US" sz="2000" dirty="0" smtClean="0">
                <a:latin typeface="Helvetica" panose="020B0604020202020204" pitchFamily="34" charset="0"/>
              </a:rPr>
              <a:t>alba</a:t>
            </a:r>
          </a:p>
          <a:p>
            <a:endParaRPr lang="en-US" sz="2000" dirty="0">
              <a:latin typeface="Helvetica" panose="020B0604020202020204" pitchFamily="34" charset="0"/>
            </a:endParaRPr>
          </a:p>
          <a:p>
            <a:r>
              <a:rPr lang="en-US" sz="2000" dirty="0">
                <a:latin typeface="Helvetica" panose="020B0604020202020204" pitchFamily="34" charset="0"/>
              </a:rPr>
              <a:t>Iliac </a:t>
            </a:r>
            <a:r>
              <a:rPr lang="en-US" sz="2000" dirty="0" smtClean="0">
                <a:latin typeface="Helvetica" panose="020B0604020202020204" pitchFamily="34" charset="0"/>
              </a:rPr>
              <a:t>crest</a:t>
            </a:r>
          </a:p>
          <a:p>
            <a:endParaRPr lang="en-US" sz="2000" dirty="0">
              <a:latin typeface="Helvetica" panose="020B0604020202020204" pitchFamily="34" charset="0"/>
            </a:endParaRPr>
          </a:p>
          <a:p>
            <a:r>
              <a:rPr lang="en-US" sz="2000" dirty="0">
                <a:latin typeface="Helvetica" panose="020B0604020202020204" pitchFamily="34" charset="0"/>
              </a:rPr>
              <a:t>Anterior superior</a:t>
            </a:r>
          </a:p>
          <a:p>
            <a:r>
              <a:rPr lang="en-US" sz="2000" dirty="0">
                <a:latin typeface="Helvetica" panose="020B0604020202020204" pitchFamily="34" charset="0"/>
              </a:rPr>
              <a:t>iliac </a:t>
            </a:r>
            <a:r>
              <a:rPr lang="en-US" sz="2000" dirty="0" smtClean="0">
                <a:latin typeface="Helvetica" panose="020B0604020202020204" pitchFamily="34" charset="0"/>
              </a:rPr>
              <a:t>spine</a:t>
            </a:r>
          </a:p>
          <a:p>
            <a:endParaRPr lang="en-US" sz="2000" dirty="0">
              <a:latin typeface="Helvetica" panose="020B0604020202020204" pitchFamily="34" charset="0"/>
            </a:endParaRPr>
          </a:p>
          <a:p>
            <a:r>
              <a:rPr lang="en-US" sz="2000" dirty="0" err="1">
                <a:latin typeface="Helvetica" panose="020B0604020202020204" pitchFamily="34" charset="0"/>
              </a:rPr>
              <a:t>Symphysis</a:t>
            </a:r>
            <a:r>
              <a:rPr lang="en-US" sz="2000" dirty="0">
                <a:latin typeface="Helvetica" panose="020B0604020202020204" pitchFamily="34" charset="0"/>
              </a:rPr>
              <a:t> </a:t>
            </a:r>
            <a:r>
              <a:rPr lang="en-US" sz="2000" dirty="0" smtClean="0">
                <a:latin typeface="Helvetica" panose="020B0604020202020204" pitchFamily="34" charset="0"/>
              </a:rPr>
              <a:t>pubis</a:t>
            </a:r>
          </a:p>
          <a:p>
            <a:endParaRPr lang="en-US" dirty="0">
              <a:latin typeface="Helvetica" panose="020B0604020202020204" pitchFamily="34" charset="0"/>
            </a:endParaRPr>
          </a:p>
        </p:txBody>
      </p:sp>
      <p:cxnSp>
        <p:nvCxnSpPr>
          <p:cNvPr id="5" name="Straight Arrow Connector 4"/>
          <p:cNvCxnSpPr/>
          <p:nvPr/>
        </p:nvCxnSpPr>
        <p:spPr>
          <a:xfrm>
            <a:off x="6284890" y="1841679"/>
            <a:ext cx="2189409" cy="296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122017" y="2717442"/>
            <a:ext cx="1373747" cy="14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263425" y="3309870"/>
            <a:ext cx="2210874" cy="77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79594" y="3799268"/>
            <a:ext cx="1053447" cy="360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98535" y="4095482"/>
            <a:ext cx="834506" cy="822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84890" y="5280338"/>
            <a:ext cx="2189409" cy="437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345842" y="1884510"/>
            <a:ext cx="2309611" cy="3785652"/>
          </a:xfrm>
          <a:prstGeom prst="rect">
            <a:avLst/>
          </a:prstGeom>
        </p:spPr>
        <p:txBody>
          <a:bodyPr wrap="square">
            <a:spAutoFit/>
          </a:bodyPr>
          <a:lstStyle/>
          <a:p>
            <a:r>
              <a:rPr lang="pt-BR" sz="2000" dirty="0"/>
              <a:t>Rectus </a:t>
            </a:r>
            <a:r>
              <a:rPr lang="pt-BR" sz="2000" dirty="0" smtClean="0"/>
              <a:t>abdominis</a:t>
            </a:r>
            <a:endParaRPr lang="pt-BR" sz="2000" dirty="0"/>
          </a:p>
          <a:p>
            <a:r>
              <a:rPr lang="pt-BR" sz="2000" dirty="0" smtClean="0"/>
              <a:t>Muscle.</a:t>
            </a:r>
          </a:p>
          <a:p>
            <a:endParaRPr lang="pt-BR" sz="2000" dirty="0"/>
          </a:p>
          <a:p>
            <a:endParaRPr lang="pt-BR" sz="2000" dirty="0" smtClean="0"/>
          </a:p>
          <a:p>
            <a:endParaRPr lang="pt-BR" sz="2000" dirty="0"/>
          </a:p>
          <a:p>
            <a:endParaRPr lang="pt-BR" sz="2000" dirty="0"/>
          </a:p>
          <a:p>
            <a:r>
              <a:rPr lang="pt-BR" sz="2000" dirty="0" smtClean="0"/>
              <a:t>Umbilicus</a:t>
            </a:r>
          </a:p>
          <a:p>
            <a:endParaRPr lang="pt-BR" sz="2000" dirty="0"/>
          </a:p>
          <a:p>
            <a:endParaRPr lang="pt-BR" sz="2000" dirty="0"/>
          </a:p>
          <a:p>
            <a:r>
              <a:rPr lang="pt-BR" sz="2000" dirty="0"/>
              <a:t>Inguinal </a:t>
            </a:r>
            <a:r>
              <a:rPr lang="pt-BR" sz="2000" dirty="0" smtClean="0"/>
              <a:t>ligament</a:t>
            </a:r>
          </a:p>
          <a:p>
            <a:endParaRPr lang="pt-BR" sz="2000" dirty="0"/>
          </a:p>
          <a:p>
            <a:r>
              <a:rPr lang="en-US" sz="2000" dirty="0"/>
              <a:t>Pubic tubercle</a:t>
            </a:r>
          </a:p>
        </p:txBody>
      </p:sp>
      <p:cxnSp>
        <p:nvCxnSpPr>
          <p:cNvPr id="19" name="Straight Arrow Connector 18"/>
          <p:cNvCxnSpPr/>
          <p:nvPr/>
        </p:nvCxnSpPr>
        <p:spPr>
          <a:xfrm flipH="1" flipV="1">
            <a:off x="3541690" y="2137893"/>
            <a:ext cx="1996225" cy="14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691683" y="3863662"/>
            <a:ext cx="3571741" cy="90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468709" y="4709543"/>
            <a:ext cx="2017691" cy="115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122053" y="5131131"/>
            <a:ext cx="2956538" cy="317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r>
              <a:rPr lang="en-US" smtClean="0"/>
              <a:t>8/22/2016</a:t>
            </a:r>
            <a:endParaRPr lang="en-US" dirty="0"/>
          </a:p>
        </p:txBody>
      </p:sp>
      <p:sp>
        <p:nvSpPr>
          <p:cNvPr id="6" name="Footer Placeholder 5"/>
          <p:cNvSpPr>
            <a:spLocks noGrp="1"/>
          </p:cNvSpPr>
          <p:nvPr>
            <p:ph type="ftr" sz="quarter" idx="11"/>
          </p:nvPr>
        </p:nvSpPr>
        <p:spPr/>
        <p:txBody>
          <a:bodyPr/>
          <a:lstStyle/>
          <a:p>
            <a:r>
              <a:rPr lang="en-US" smtClean="0"/>
              <a:t>DR.ARUN NAIR                          SKHMC                                     Dept PM</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961308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20</a:t>
            </a:fld>
            <a:endParaRPr lang="en-US" dirty="0"/>
          </a:p>
        </p:txBody>
      </p:sp>
      <p:pic>
        <p:nvPicPr>
          <p:cNvPr id="5" name="Picture 4"/>
          <p:cNvPicPr>
            <a:picLocks noChangeAspect="1"/>
          </p:cNvPicPr>
          <p:nvPr/>
        </p:nvPicPr>
        <p:blipFill>
          <a:blip r:embed="rId2"/>
          <a:stretch>
            <a:fillRect/>
          </a:stretch>
        </p:blipFill>
        <p:spPr>
          <a:xfrm>
            <a:off x="6903076" y="-1"/>
            <a:ext cx="5256158" cy="5061398"/>
          </a:xfrm>
          <a:prstGeom prst="rect">
            <a:avLst/>
          </a:prstGeom>
        </p:spPr>
      </p:pic>
      <p:sp>
        <p:nvSpPr>
          <p:cNvPr id="6" name="Rectangle 5"/>
          <p:cNvSpPr/>
          <p:nvPr/>
        </p:nvSpPr>
        <p:spPr>
          <a:xfrm>
            <a:off x="-1" y="0"/>
            <a:ext cx="7804597" cy="6740307"/>
          </a:xfrm>
          <a:prstGeom prst="rect">
            <a:avLst/>
          </a:prstGeom>
        </p:spPr>
        <p:txBody>
          <a:bodyPr wrap="square">
            <a:spAutoFit/>
          </a:bodyPr>
          <a:lstStyle/>
          <a:p>
            <a:r>
              <a:rPr lang="en-US" sz="2400" dirty="0">
                <a:solidFill>
                  <a:schemeClr val="accent1"/>
                </a:solidFill>
              </a:rPr>
              <a:t>SKIN.  </a:t>
            </a:r>
            <a:r>
              <a:rPr lang="en-US" sz="2400" dirty="0" smtClean="0">
                <a:solidFill>
                  <a:schemeClr val="accent1"/>
                </a:solidFill>
              </a:rPr>
              <a:t>SCARS AND STOMAS.  </a:t>
            </a:r>
            <a:endParaRPr lang="en-US" sz="2400" dirty="0"/>
          </a:p>
          <a:p>
            <a:pPr algn="ctr"/>
            <a:r>
              <a:rPr lang="en-US" sz="2400" dirty="0" smtClean="0">
                <a:solidFill>
                  <a:srgbClr val="7030A0"/>
                </a:solidFill>
              </a:rPr>
              <a:t>Note any surgical scars and clarify what they were for. They should be described in a standardized manner: </a:t>
            </a:r>
          </a:p>
          <a:p>
            <a:pPr marL="342900" indent="-342900">
              <a:buFont typeface="Wingdings" panose="05000000000000000000" pitchFamily="2" charset="2"/>
              <a:buChar char="§"/>
            </a:pPr>
            <a:r>
              <a:rPr lang="en-US" sz="2400" dirty="0" smtClean="0">
                <a:solidFill>
                  <a:srgbClr val="FFC000"/>
                </a:solidFill>
              </a:rPr>
              <a:t>An </a:t>
            </a:r>
            <a:r>
              <a:rPr lang="en-US" sz="2400" dirty="0" err="1" smtClean="0">
                <a:solidFill>
                  <a:srgbClr val="FFC000"/>
                </a:solidFill>
              </a:rPr>
              <a:t>appendicectomy</a:t>
            </a:r>
            <a:r>
              <a:rPr lang="en-US" sz="2400" dirty="0" smtClean="0">
                <a:solidFill>
                  <a:srgbClr val="FFC000"/>
                </a:solidFill>
              </a:rPr>
              <a:t> scar lies diagonally in the right iliac fossa. Scars from hernia repairs are also diagonal but lower in either inguinal region. </a:t>
            </a:r>
          </a:p>
          <a:p>
            <a:pPr marL="342900" indent="-342900">
              <a:buFont typeface="Wingdings" panose="05000000000000000000" pitchFamily="2" charset="2"/>
              <a:buChar char="§"/>
            </a:pPr>
            <a:r>
              <a:rPr lang="en-US" sz="2400" dirty="0" smtClean="0">
                <a:solidFill>
                  <a:srgbClr val="00B050"/>
                </a:solidFill>
              </a:rPr>
              <a:t>A horizontal </a:t>
            </a:r>
            <a:r>
              <a:rPr lang="en-US" sz="2400" dirty="0" err="1" smtClean="0">
                <a:solidFill>
                  <a:srgbClr val="00B050"/>
                </a:solidFill>
              </a:rPr>
              <a:t>suprapubic</a:t>
            </a:r>
            <a:r>
              <a:rPr lang="en-US" sz="2400" dirty="0" smtClean="0">
                <a:solidFill>
                  <a:srgbClr val="00B050"/>
                </a:solidFill>
              </a:rPr>
              <a:t> scar, the </a:t>
            </a:r>
            <a:r>
              <a:rPr lang="en-US" sz="2400" dirty="0" err="1" smtClean="0">
                <a:solidFill>
                  <a:srgbClr val="00B050"/>
                </a:solidFill>
              </a:rPr>
              <a:t>Pfannenstiel</a:t>
            </a:r>
            <a:r>
              <a:rPr lang="en-US" sz="2400" dirty="0" smtClean="0">
                <a:solidFill>
                  <a:srgbClr val="00B050"/>
                </a:solidFill>
              </a:rPr>
              <a:t> incision, is used for </a:t>
            </a:r>
            <a:r>
              <a:rPr lang="en-US" sz="2400" dirty="0" err="1" smtClean="0">
                <a:solidFill>
                  <a:srgbClr val="00B050"/>
                </a:solidFill>
              </a:rPr>
              <a:t>gynaecological</a:t>
            </a:r>
            <a:r>
              <a:rPr lang="en-US" sz="2400" dirty="0" smtClean="0">
                <a:solidFill>
                  <a:srgbClr val="00B050"/>
                </a:solidFill>
              </a:rPr>
              <a:t> surgery.</a:t>
            </a:r>
          </a:p>
          <a:p>
            <a:pPr marL="342900" indent="-342900">
              <a:buFont typeface="Wingdings" panose="05000000000000000000" pitchFamily="2" charset="2"/>
              <a:buChar char="§"/>
            </a:pPr>
            <a:r>
              <a:rPr lang="en-US" sz="2400" dirty="0" smtClean="0">
                <a:solidFill>
                  <a:srgbClr val="00B0F0"/>
                </a:solidFill>
              </a:rPr>
              <a:t>A right subcostal scar usually signifies an open cholecystectomy while a bilateral subcostal scar with a vertical extension to the </a:t>
            </a:r>
            <a:r>
              <a:rPr lang="en-US" sz="2400" dirty="0" err="1" smtClean="0">
                <a:solidFill>
                  <a:srgbClr val="00B0F0"/>
                </a:solidFill>
              </a:rPr>
              <a:t>ziphisternum</a:t>
            </a:r>
            <a:r>
              <a:rPr lang="en-US" sz="2400" dirty="0" smtClean="0">
                <a:solidFill>
                  <a:srgbClr val="00B0F0"/>
                </a:solidFill>
              </a:rPr>
              <a:t> - known as a 'Mercedes-Benz' scar for obvious reasons - is the result of liver surgery.</a:t>
            </a:r>
          </a:p>
          <a:p>
            <a:pPr marL="342900" indent="-342900">
              <a:buFont typeface="Wingdings" panose="05000000000000000000" pitchFamily="2" charset="2"/>
              <a:buChar char="§"/>
            </a:pPr>
            <a:r>
              <a:rPr lang="en-US" sz="2400" dirty="0" smtClean="0">
                <a:solidFill>
                  <a:schemeClr val="accent3">
                    <a:lumMod val="75000"/>
                  </a:schemeClr>
                </a:solidFill>
              </a:rPr>
              <a:t>A small </a:t>
            </a:r>
            <a:r>
              <a:rPr lang="en-US" sz="2400" dirty="0" err="1" smtClean="0">
                <a:solidFill>
                  <a:schemeClr val="accent3">
                    <a:lumMod val="75000"/>
                  </a:schemeClr>
                </a:solidFill>
              </a:rPr>
              <a:t>infraumbilical</a:t>
            </a:r>
            <a:r>
              <a:rPr lang="en-US" sz="2400" dirty="0" smtClean="0">
                <a:solidFill>
                  <a:schemeClr val="accent3">
                    <a:lumMod val="75000"/>
                  </a:schemeClr>
                </a:solidFill>
              </a:rPr>
              <a:t> incision is usually the result of previous laparoscopy. </a:t>
            </a:r>
          </a:p>
          <a:p>
            <a:pPr marL="342900" indent="-342900">
              <a:buFont typeface="Wingdings" panose="05000000000000000000" pitchFamily="2" charset="2"/>
              <a:buChar char="§"/>
            </a:pPr>
            <a:r>
              <a:rPr lang="en-US" sz="2400" dirty="0" smtClean="0">
                <a:solidFill>
                  <a:srgbClr val="002060"/>
                </a:solidFill>
              </a:rPr>
              <a:t>Puncture scars from the ports used for laparoscopic surgery may be visible, e.g. in the right </a:t>
            </a:r>
            <a:r>
              <a:rPr lang="en-US" sz="2400" dirty="0" err="1" smtClean="0">
                <a:solidFill>
                  <a:srgbClr val="002060"/>
                </a:solidFill>
              </a:rPr>
              <a:t>hypochondrium</a:t>
            </a:r>
            <a:r>
              <a:rPr lang="en-US" sz="2400" dirty="0" smtClean="0">
                <a:solidFill>
                  <a:srgbClr val="002060"/>
                </a:solidFill>
              </a:rPr>
              <a:t> for laparoscopic cholecystectomy.  </a:t>
            </a:r>
            <a:endParaRPr lang="en-US" sz="2400" dirty="0">
              <a:solidFill>
                <a:srgbClr val="002060"/>
              </a:solidFill>
            </a:endParaRPr>
          </a:p>
        </p:txBody>
      </p:sp>
    </p:spTree>
    <p:extLst>
      <p:ext uri="{BB962C8B-B14F-4D97-AF65-F5344CB8AC3E}">
        <p14:creationId xmlns:p14="http://schemas.microsoft.com/office/powerpoint/2010/main" val="1416451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21</a:t>
            </a:fld>
            <a:endParaRPr lang="en-US" dirty="0"/>
          </a:p>
        </p:txBody>
      </p:sp>
      <p:sp>
        <p:nvSpPr>
          <p:cNvPr id="5" name="Rectangle 4"/>
          <p:cNvSpPr/>
          <p:nvPr/>
        </p:nvSpPr>
        <p:spPr>
          <a:xfrm>
            <a:off x="0" y="25757"/>
            <a:ext cx="12192000" cy="5570756"/>
          </a:xfrm>
          <a:prstGeom prst="rect">
            <a:avLst/>
          </a:prstGeom>
        </p:spPr>
        <p:txBody>
          <a:bodyPr wrap="square">
            <a:spAutoFit/>
          </a:bodyPr>
          <a:lstStyle/>
          <a:p>
            <a:pPr marL="342900" indent="-342900">
              <a:buFont typeface="Wingdings" panose="05000000000000000000" pitchFamily="2" charset="2"/>
              <a:buChar char="v"/>
            </a:pPr>
            <a:endParaRPr lang="en-US" sz="2400" dirty="0" smtClean="0">
              <a:solidFill>
                <a:srgbClr val="7030A0"/>
              </a:solidFill>
            </a:endParaRPr>
          </a:p>
          <a:p>
            <a:pPr marL="342900" indent="-342900">
              <a:buFont typeface="Wingdings" panose="05000000000000000000" pitchFamily="2" charset="2"/>
              <a:buChar char="v"/>
            </a:pPr>
            <a:r>
              <a:rPr lang="en-US" sz="2400" dirty="0" smtClean="0">
                <a:solidFill>
                  <a:srgbClr val="00B050"/>
                </a:solidFill>
              </a:rPr>
              <a:t>VISIBLE VEINS.  </a:t>
            </a:r>
          </a:p>
          <a:p>
            <a:r>
              <a:rPr lang="en-US" sz="2800" dirty="0" smtClean="0">
                <a:solidFill>
                  <a:schemeClr val="accent1"/>
                </a:solidFill>
              </a:rPr>
              <a:t>Abnormally </a:t>
            </a:r>
            <a:r>
              <a:rPr lang="en-US" sz="2800" dirty="0">
                <a:solidFill>
                  <a:schemeClr val="accent1"/>
                </a:solidFill>
              </a:rPr>
              <a:t>prominent veins on the abdominal wall signify portal hypertension or vena </a:t>
            </a:r>
            <a:r>
              <a:rPr lang="en-US" sz="2800" dirty="0" err="1">
                <a:solidFill>
                  <a:schemeClr val="accent1"/>
                </a:solidFill>
              </a:rPr>
              <a:t>caval</a:t>
            </a:r>
            <a:r>
              <a:rPr lang="en-US" sz="2800" dirty="0">
                <a:solidFill>
                  <a:schemeClr val="accent1"/>
                </a:solidFill>
              </a:rPr>
              <a:t> obstruction. In portal hypertension this results from the recanalization of the umbilical vein along the </a:t>
            </a:r>
            <a:r>
              <a:rPr lang="en-US" sz="2800" dirty="0" err="1">
                <a:solidFill>
                  <a:schemeClr val="accent1"/>
                </a:solidFill>
              </a:rPr>
              <a:t>falciform</a:t>
            </a:r>
            <a:r>
              <a:rPr lang="en-US" sz="2800" dirty="0">
                <a:solidFill>
                  <a:schemeClr val="accent1"/>
                </a:solidFill>
              </a:rPr>
              <a:t> ligament. </a:t>
            </a:r>
            <a:endParaRPr lang="en-US" sz="2800" dirty="0" smtClean="0">
              <a:solidFill>
                <a:schemeClr val="accent1"/>
              </a:solidFill>
            </a:endParaRPr>
          </a:p>
          <a:p>
            <a:endParaRPr lang="en-US" sz="2400" dirty="0">
              <a:solidFill>
                <a:schemeClr val="accent1"/>
              </a:solidFill>
            </a:endParaRPr>
          </a:p>
          <a:p>
            <a:pPr marL="342900" indent="-342900">
              <a:buFont typeface="Wingdings" panose="05000000000000000000" pitchFamily="2" charset="2"/>
              <a:buChar char="v"/>
            </a:pPr>
            <a:r>
              <a:rPr lang="en-US" sz="2400" dirty="0" smtClean="0">
                <a:solidFill>
                  <a:srgbClr val="7030A0"/>
                </a:solidFill>
              </a:rPr>
              <a:t>DISTENSION/SWELLING.  </a:t>
            </a:r>
          </a:p>
          <a:p>
            <a:r>
              <a:rPr lang="en-US" sz="2800" dirty="0" smtClean="0">
                <a:solidFill>
                  <a:srgbClr val="00B050"/>
                </a:solidFill>
              </a:rPr>
              <a:t>The </a:t>
            </a:r>
            <a:r>
              <a:rPr lang="en-US" sz="2800" dirty="0">
                <a:solidFill>
                  <a:srgbClr val="00B050"/>
                </a:solidFill>
              </a:rPr>
              <a:t>abdomen is distended and if so whether the distension is generalized or caused by a localized mass </a:t>
            </a:r>
            <a:r>
              <a:rPr lang="en-US" sz="2800" dirty="0" smtClean="0">
                <a:solidFill>
                  <a:srgbClr val="00B050"/>
                </a:solidFill>
              </a:rPr>
              <a:t>. </a:t>
            </a:r>
            <a:r>
              <a:rPr lang="en-US" sz="2800" dirty="0">
                <a:solidFill>
                  <a:srgbClr val="00B050"/>
                </a:solidFill>
              </a:rPr>
              <a:t>In obesity the umbilicus is usually sunken, whereas in the other conditions it is flat or even projecting. Localized swelling, e.g. due to massive enlargement of liver or spleen, is best seen as asymmetry when you look at the patient from the foot of the bed. </a:t>
            </a:r>
            <a:endParaRPr lang="en-US" sz="2800" dirty="0" smtClean="0">
              <a:solidFill>
                <a:srgbClr val="00B050"/>
              </a:solidFill>
            </a:endParaRPr>
          </a:p>
          <a:p>
            <a:endParaRPr lang="en-US" dirty="0"/>
          </a:p>
          <a:p>
            <a:endParaRPr lang="en-US" dirty="0"/>
          </a:p>
        </p:txBody>
      </p:sp>
    </p:spTree>
    <p:extLst>
      <p:ext uri="{BB962C8B-B14F-4D97-AF65-F5344CB8AC3E}">
        <p14:creationId xmlns:p14="http://schemas.microsoft.com/office/powerpoint/2010/main" val="97762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22</a:t>
            </a:fld>
            <a:endParaRPr lang="en-US" dirty="0"/>
          </a:p>
        </p:txBody>
      </p:sp>
      <p:pic>
        <p:nvPicPr>
          <p:cNvPr id="5" name="Picture 4"/>
          <p:cNvPicPr>
            <a:picLocks noChangeAspect="1"/>
          </p:cNvPicPr>
          <p:nvPr/>
        </p:nvPicPr>
        <p:blipFill>
          <a:blip r:embed="rId2"/>
          <a:stretch>
            <a:fillRect/>
          </a:stretch>
        </p:blipFill>
        <p:spPr>
          <a:xfrm>
            <a:off x="0" y="0"/>
            <a:ext cx="12191999" cy="6219568"/>
          </a:xfrm>
          <a:prstGeom prst="rect">
            <a:avLst/>
          </a:prstGeom>
        </p:spPr>
      </p:pic>
    </p:spTree>
    <p:extLst>
      <p:ext uri="{BB962C8B-B14F-4D97-AF65-F5344CB8AC3E}">
        <p14:creationId xmlns:p14="http://schemas.microsoft.com/office/powerpoint/2010/main" val="825317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auscultation</a:t>
            </a:r>
            <a:endParaRPr lang="en-US" dirty="0"/>
          </a:p>
        </p:txBody>
      </p:sp>
      <p:sp>
        <p:nvSpPr>
          <p:cNvPr id="3" name="Subtitle 2"/>
          <p:cNvSpPr>
            <a:spLocks noGrp="1"/>
          </p:cNvSpPr>
          <p:nvPr>
            <p:ph type="subTitle" idx="1"/>
          </p:nvPr>
        </p:nvSpPr>
        <p:spPr>
          <a:xfrm>
            <a:off x="0" y="5308809"/>
            <a:ext cx="12080383" cy="1329100"/>
          </a:xfrm>
        </p:spPr>
        <p:txBody>
          <a:bodyPr>
            <a:noAutofit/>
          </a:bodyPr>
          <a:lstStyle/>
          <a:p>
            <a:r>
              <a:rPr lang="en-US" sz="2800" i="1" dirty="0">
                <a:solidFill>
                  <a:srgbClr val="7030A0"/>
                </a:solidFill>
              </a:rPr>
              <a:t>Listen </a:t>
            </a:r>
            <a:r>
              <a:rPr lang="en-US" sz="2800" i="1" dirty="0" smtClean="0">
                <a:solidFill>
                  <a:srgbClr val="7030A0"/>
                </a:solidFill>
              </a:rPr>
              <a:t>to the </a:t>
            </a:r>
            <a:r>
              <a:rPr lang="en-US" sz="2800" i="1" dirty="0">
                <a:solidFill>
                  <a:srgbClr val="7030A0"/>
                </a:solidFill>
              </a:rPr>
              <a:t>abdomen before performing percussion or palpation, since these </a:t>
            </a:r>
            <a:r>
              <a:rPr lang="en-US" sz="2800" i="1" dirty="0" smtClean="0">
                <a:solidFill>
                  <a:srgbClr val="7030A0"/>
                </a:solidFill>
              </a:rPr>
              <a:t>maneuvers may </a:t>
            </a:r>
            <a:r>
              <a:rPr lang="en-US" sz="2800" i="1" dirty="0">
                <a:solidFill>
                  <a:srgbClr val="7030A0"/>
                </a:solidFill>
              </a:rPr>
              <a:t>alter the frequency of bowel sounds.</a:t>
            </a:r>
          </a:p>
        </p:txBody>
      </p:sp>
    </p:spTree>
    <p:extLst>
      <p:ext uri="{BB962C8B-B14F-4D97-AF65-F5344CB8AC3E}">
        <p14:creationId xmlns:p14="http://schemas.microsoft.com/office/powerpoint/2010/main" val="3695334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24</a:t>
            </a:fld>
            <a:endParaRPr lang="en-US" dirty="0"/>
          </a:p>
        </p:txBody>
      </p:sp>
      <p:sp>
        <p:nvSpPr>
          <p:cNvPr id="5" name="Rectangle 4"/>
          <p:cNvSpPr/>
          <p:nvPr/>
        </p:nvSpPr>
        <p:spPr>
          <a:xfrm>
            <a:off x="0" y="1"/>
            <a:ext cx="12192000" cy="5693866"/>
          </a:xfrm>
          <a:prstGeom prst="rect">
            <a:avLst/>
          </a:prstGeom>
        </p:spPr>
        <p:txBody>
          <a:bodyPr wrap="square">
            <a:spAutoFit/>
          </a:bodyPr>
          <a:lstStyle/>
          <a:p>
            <a:r>
              <a:rPr lang="en-US" sz="2800" dirty="0">
                <a:solidFill>
                  <a:srgbClr val="7030A0"/>
                </a:solidFill>
              </a:rPr>
              <a:t>Place the diaphragm of </a:t>
            </a:r>
            <a:r>
              <a:rPr lang="en-US" sz="2800" dirty="0" smtClean="0">
                <a:solidFill>
                  <a:srgbClr val="7030A0"/>
                </a:solidFill>
              </a:rPr>
              <a:t> </a:t>
            </a:r>
            <a:r>
              <a:rPr lang="en-US" sz="2800" dirty="0">
                <a:solidFill>
                  <a:srgbClr val="7030A0"/>
                </a:solidFill>
              </a:rPr>
              <a:t>stethoscope gently on the abdomen. Listen </a:t>
            </a:r>
            <a:r>
              <a:rPr lang="en-US" sz="2800" dirty="0" smtClean="0">
                <a:solidFill>
                  <a:srgbClr val="7030A0"/>
                </a:solidFill>
              </a:rPr>
              <a:t>for bowel </a:t>
            </a:r>
            <a:r>
              <a:rPr lang="en-US" sz="2800" dirty="0">
                <a:solidFill>
                  <a:srgbClr val="7030A0"/>
                </a:solidFill>
              </a:rPr>
              <a:t>sounds and note their frequency and character. Normal sounds </a:t>
            </a:r>
            <a:r>
              <a:rPr lang="en-US" sz="2800" dirty="0" smtClean="0">
                <a:solidFill>
                  <a:srgbClr val="7030A0"/>
                </a:solidFill>
              </a:rPr>
              <a:t>consist of </a:t>
            </a:r>
            <a:r>
              <a:rPr lang="en-US" sz="2800" dirty="0">
                <a:solidFill>
                  <a:srgbClr val="7030A0"/>
                </a:solidFill>
              </a:rPr>
              <a:t>clicks and gurgles, occurring at an estimated frequency of 5 to 34 </a:t>
            </a:r>
            <a:r>
              <a:rPr lang="en-US" sz="2800" dirty="0" smtClean="0">
                <a:solidFill>
                  <a:srgbClr val="7030A0"/>
                </a:solidFill>
              </a:rPr>
              <a:t>per minute</a:t>
            </a:r>
            <a:r>
              <a:rPr lang="en-US" sz="2800" dirty="0">
                <a:solidFill>
                  <a:srgbClr val="7030A0"/>
                </a:solidFill>
              </a:rPr>
              <a:t>. Occasionally you may hear </a:t>
            </a:r>
            <a:r>
              <a:rPr lang="en-US" sz="2800" dirty="0" err="1">
                <a:solidFill>
                  <a:srgbClr val="7030A0"/>
                </a:solidFill>
              </a:rPr>
              <a:t>borborygmi</a:t>
            </a:r>
            <a:r>
              <a:rPr lang="en-US" sz="2800" dirty="0">
                <a:solidFill>
                  <a:srgbClr val="7030A0"/>
                </a:solidFill>
              </a:rPr>
              <a:t>—long prolonged gurgles </a:t>
            </a:r>
            <a:r>
              <a:rPr lang="en-US" sz="2800" dirty="0" smtClean="0">
                <a:solidFill>
                  <a:srgbClr val="7030A0"/>
                </a:solidFill>
              </a:rPr>
              <a:t>of </a:t>
            </a:r>
            <a:r>
              <a:rPr lang="en-US" sz="2800" dirty="0" err="1" smtClean="0">
                <a:solidFill>
                  <a:srgbClr val="7030A0"/>
                </a:solidFill>
              </a:rPr>
              <a:t>hyperperistalsis</a:t>
            </a:r>
            <a:r>
              <a:rPr lang="en-US" sz="2800" dirty="0" smtClean="0">
                <a:solidFill>
                  <a:srgbClr val="7030A0"/>
                </a:solidFill>
              </a:rPr>
              <a:t>—the </a:t>
            </a:r>
            <a:r>
              <a:rPr lang="en-US" sz="2800" dirty="0">
                <a:solidFill>
                  <a:srgbClr val="7030A0"/>
                </a:solidFill>
              </a:rPr>
              <a:t>familiar “stomach growling.” </a:t>
            </a:r>
            <a:endParaRPr lang="en-US" sz="2800" dirty="0" smtClean="0">
              <a:solidFill>
                <a:srgbClr val="7030A0"/>
              </a:solidFill>
            </a:endParaRPr>
          </a:p>
          <a:p>
            <a:r>
              <a:rPr lang="en-US" sz="2800" dirty="0" smtClean="0">
                <a:solidFill>
                  <a:srgbClr val="00B050"/>
                </a:solidFill>
              </a:rPr>
              <a:t>Because </a:t>
            </a:r>
            <a:r>
              <a:rPr lang="en-US" sz="2800" dirty="0">
                <a:solidFill>
                  <a:srgbClr val="00B050"/>
                </a:solidFill>
              </a:rPr>
              <a:t>bowel sounds </a:t>
            </a:r>
            <a:r>
              <a:rPr lang="en-US" sz="2800" dirty="0" smtClean="0">
                <a:solidFill>
                  <a:srgbClr val="00B050"/>
                </a:solidFill>
              </a:rPr>
              <a:t>are widely </a:t>
            </a:r>
            <a:r>
              <a:rPr lang="en-US" sz="2800" dirty="0">
                <a:solidFill>
                  <a:srgbClr val="00B050"/>
                </a:solidFill>
              </a:rPr>
              <a:t>transmitted through the abdomen, listening in one spot, such as </a:t>
            </a:r>
            <a:r>
              <a:rPr lang="en-US" sz="2800" dirty="0" smtClean="0">
                <a:solidFill>
                  <a:srgbClr val="00B050"/>
                </a:solidFill>
              </a:rPr>
              <a:t>the right </a:t>
            </a:r>
            <a:r>
              <a:rPr lang="en-US" sz="2800" dirty="0">
                <a:solidFill>
                  <a:srgbClr val="00B050"/>
                </a:solidFill>
              </a:rPr>
              <a:t>lower quadrant, is usually sufficient</a:t>
            </a:r>
            <a:r>
              <a:rPr lang="en-US" sz="2800" dirty="0" smtClean="0">
                <a:solidFill>
                  <a:srgbClr val="00B050"/>
                </a:solidFill>
              </a:rPr>
              <a:t>.</a:t>
            </a:r>
          </a:p>
          <a:p>
            <a:r>
              <a:rPr lang="en-US" sz="2800" dirty="0" smtClean="0">
                <a:solidFill>
                  <a:srgbClr val="C00000"/>
                </a:solidFill>
              </a:rPr>
              <a:t>Auscultation may also </a:t>
            </a:r>
            <a:r>
              <a:rPr lang="en-US" sz="2800" dirty="0">
                <a:solidFill>
                  <a:srgbClr val="C00000"/>
                </a:solidFill>
              </a:rPr>
              <a:t>reveal bruits, vascular sounds resembling heart murmurs, over the </a:t>
            </a:r>
            <a:r>
              <a:rPr lang="en-US" sz="2800" dirty="0" smtClean="0">
                <a:solidFill>
                  <a:srgbClr val="C00000"/>
                </a:solidFill>
              </a:rPr>
              <a:t>aorta or </a:t>
            </a:r>
            <a:r>
              <a:rPr lang="en-US" sz="2800" dirty="0">
                <a:solidFill>
                  <a:srgbClr val="C00000"/>
                </a:solidFill>
              </a:rPr>
              <a:t>other arteries in the abdomen, which suggest vascular occlusive disease</a:t>
            </a:r>
            <a:r>
              <a:rPr lang="en-US" sz="2400" dirty="0">
                <a:solidFill>
                  <a:srgbClr val="C00000"/>
                </a:solidFill>
              </a:rPr>
              <a:t>. </a:t>
            </a:r>
            <a:endParaRPr lang="en-US" sz="2400" dirty="0" smtClean="0">
              <a:solidFill>
                <a:srgbClr val="C00000"/>
              </a:solidFill>
            </a:endParaRPr>
          </a:p>
          <a:p>
            <a:r>
              <a:rPr lang="en-US" sz="2800" dirty="0" smtClean="0">
                <a:solidFill>
                  <a:srgbClr val="7030A0"/>
                </a:solidFill>
              </a:rPr>
              <a:t>You </a:t>
            </a:r>
            <a:r>
              <a:rPr lang="en-US" sz="2800" dirty="0">
                <a:solidFill>
                  <a:srgbClr val="7030A0"/>
                </a:solidFill>
              </a:rPr>
              <a:t>must listen for up to 2 minutes before concluding that they are absent. Absence of bowel sounds implies paralytic ileus or peritonitis. </a:t>
            </a:r>
          </a:p>
        </p:txBody>
      </p:sp>
    </p:spTree>
    <p:extLst>
      <p:ext uri="{BB962C8B-B14F-4D97-AF65-F5344CB8AC3E}">
        <p14:creationId xmlns:p14="http://schemas.microsoft.com/office/powerpoint/2010/main" val="3861186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25</a:t>
            </a:fld>
            <a:endParaRPr lang="en-US" dirty="0"/>
          </a:p>
        </p:txBody>
      </p:sp>
      <p:sp>
        <p:nvSpPr>
          <p:cNvPr id="5" name="Rectangle 4"/>
          <p:cNvSpPr/>
          <p:nvPr/>
        </p:nvSpPr>
        <p:spPr>
          <a:xfrm>
            <a:off x="0" y="0"/>
            <a:ext cx="7812402" cy="6001643"/>
          </a:xfrm>
          <a:prstGeom prst="rect">
            <a:avLst/>
          </a:prstGeom>
        </p:spPr>
        <p:txBody>
          <a:bodyPr wrap="square">
            <a:spAutoFit/>
          </a:bodyPr>
          <a:lstStyle/>
          <a:p>
            <a:pPr marL="457200" indent="-457200">
              <a:buFont typeface="Wingdings" panose="05000000000000000000" pitchFamily="2" charset="2"/>
              <a:buChar char="§"/>
            </a:pPr>
            <a:r>
              <a:rPr lang="en-US" sz="3200" dirty="0" smtClean="0"/>
              <a:t>In </a:t>
            </a:r>
            <a:r>
              <a:rPr lang="en-US" sz="3200" dirty="0"/>
              <a:t>intestinal obstruction, </a:t>
            </a:r>
            <a:r>
              <a:rPr lang="en-US" sz="3200" dirty="0">
                <a:solidFill>
                  <a:srgbClr val="FF0000"/>
                </a:solidFill>
              </a:rPr>
              <a:t>bowel sounds occur at increased frequency and have a high-pitched tinkling quality.  </a:t>
            </a:r>
          </a:p>
          <a:p>
            <a:pPr marL="457200" indent="-457200">
              <a:buFont typeface="Wingdings" panose="05000000000000000000" pitchFamily="2" charset="2"/>
              <a:buChar char="§"/>
            </a:pPr>
            <a:r>
              <a:rPr lang="en-US" sz="3200" dirty="0">
                <a:solidFill>
                  <a:schemeClr val="accent2"/>
                </a:solidFill>
              </a:rPr>
              <a:t>Listen above the umbilicus over the aorta for bruits which indicate turbulent flow from atheroma or an aneurysm</a:t>
            </a:r>
            <a:r>
              <a:rPr lang="en-US" sz="3200" dirty="0"/>
              <a:t>. </a:t>
            </a:r>
            <a:endParaRPr lang="en-US" sz="3200" dirty="0" smtClean="0"/>
          </a:p>
          <a:p>
            <a:pPr marL="457200" indent="-457200">
              <a:buFont typeface="Wingdings" panose="05000000000000000000" pitchFamily="2" charset="2"/>
              <a:buChar char="§"/>
            </a:pPr>
            <a:r>
              <a:rPr lang="en-US" sz="3200" dirty="0" smtClean="0">
                <a:solidFill>
                  <a:srgbClr val="C00000"/>
                </a:solidFill>
              </a:rPr>
              <a:t>place </a:t>
            </a:r>
            <a:r>
              <a:rPr lang="en-US" sz="3200" dirty="0">
                <a:solidFill>
                  <a:srgbClr val="C00000"/>
                </a:solidFill>
              </a:rPr>
              <a:t>the stethoscope 2-3 cm above and lateral to the umbilicus to listen for renal artery bruits as in renal artery stenosis</a:t>
            </a:r>
            <a:r>
              <a:rPr lang="en-US" sz="3200" dirty="0"/>
              <a:t>. </a:t>
            </a:r>
            <a:endParaRPr lang="en-US" sz="3200" dirty="0" smtClean="0"/>
          </a:p>
          <a:p>
            <a:r>
              <a:rPr lang="en-US" sz="3200" dirty="0" smtClean="0">
                <a:solidFill>
                  <a:srgbClr val="00B050"/>
                </a:solidFill>
              </a:rPr>
              <a:t> </a:t>
            </a:r>
            <a:endParaRPr lang="en-US" sz="3200" dirty="0">
              <a:solidFill>
                <a:srgbClr val="00B050"/>
              </a:solidFill>
            </a:endParaRPr>
          </a:p>
        </p:txBody>
      </p:sp>
      <p:pic>
        <p:nvPicPr>
          <p:cNvPr id="7" name="Picture 6"/>
          <p:cNvPicPr>
            <a:picLocks noChangeAspect="1"/>
          </p:cNvPicPr>
          <p:nvPr/>
        </p:nvPicPr>
        <p:blipFill>
          <a:blip r:embed="rId3"/>
          <a:stretch>
            <a:fillRect/>
          </a:stretch>
        </p:blipFill>
        <p:spPr>
          <a:xfrm>
            <a:off x="7845859" y="206062"/>
            <a:ext cx="3465269" cy="5048518"/>
          </a:xfrm>
          <a:prstGeom prst="rect">
            <a:avLst/>
          </a:prstGeom>
        </p:spPr>
      </p:pic>
      <p:sp>
        <p:nvSpPr>
          <p:cNvPr id="9" name="Flowchart: Connector 8"/>
          <p:cNvSpPr/>
          <p:nvPr/>
        </p:nvSpPr>
        <p:spPr>
          <a:xfrm>
            <a:off x="9852801" y="2615046"/>
            <a:ext cx="175540" cy="1788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817147" y="4765919"/>
            <a:ext cx="257578" cy="1803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0097785" y="4765919"/>
            <a:ext cx="257578" cy="1803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9104615" y="3722698"/>
            <a:ext cx="257578" cy="1803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9785348" y="3722698"/>
            <a:ext cx="257578" cy="1803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9104615" y="2631514"/>
            <a:ext cx="168350" cy="18030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516244" y="1722578"/>
            <a:ext cx="1724357" cy="3416320"/>
          </a:xfrm>
          <a:prstGeom prst="rect">
            <a:avLst/>
          </a:prstGeom>
        </p:spPr>
        <p:txBody>
          <a:bodyPr wrap="square">
            <a:spAutoFit/>
          </a:bodyPr>
          <a:lstStyle/>
          <a:p>
            <a:r>
              <a:rPr lang="en-US" sz="2400" dirty="0" smtClean="0"/>
              <a:t>Aorta</a:t>
            </a:r>
          </a:p>
          <a:p>
            <a:endParaRPr lang="en-US" sz="2400" dirty="0"/>
          </a:p>
          <a:p>
            <a:r>
              <a:rPr lang="en-US" sz="2400" dirty="0"/>
              <a:t>Renal </a:t>
            </a:r>
            <a:r>
              <a:rPr lang="en-US" sz="2400" dirty="0" smtClean="0"/>
              <a:t>artery</a:t>
            </a:r>
          </a:p>
          <a:p>
            <a:endParaRPr lang="en-US" sz="2400" dirty="0"/>
          </a:p>
          <a:p>
            <a:r>
              <a:rPr lang="en-US" sz="2400" dirty="0"/>
              <a:t>Iliac </a:t>
            </a:r>
            <a:r>
              <a:rPr lang="en-US" sz="2400" dirty="0" smtClean="0"/>
              <a:t>artery</a:t>
            </a:r>
          </a:p>
          <a:p>
            <a:endParaRPr lang="en-US" sz="2400" dirty="0"/>
          </a:p>
          <a:p>
            <a:r>
              <a:rPr lang="en-US" sz="2400" dirty="0"/>
              <a:t>Femoral artery</a:t>
            </a:r>
          </a:p>
        </p:txBody>
      </p:sp>
      <p:sp>
        <p:nvSpPr>
          <p:cNvPr id="17" name="Sun 16"/>
          <p:cNvSpPr/>
          <p:nvPr/>
        </p:nvSpPr>
        <p:spPr>
          <a:xfrm>
            <a:off x="9453412" y="2599316"/>
            <a:ext cx="218941" cy="244699"/>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9672353" y="2018044"/>
            <a:ext cx="843891" cy="6416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10042926" y="2728071"/>
            <a:ext cx="526651" cy="922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10076383" y="3779209"/>
            <a:ext cx="547634" cy="171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10383451" y="4621616"/>
            <a:ext cx="265586" cy="1894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7399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26</a:t>
            </a:fld>
            <a:endParaRPr lang="en-US" dirty="0"/>
          </a:p>
        </p:txBody>
      </p:sp>
      <p:sp>
        <p:nvSpPr>
          <p:cNvPr id="5" name="Rectangle 4"/>
          <p:cNvSpPr/>
          <p:nvPr/>
        </p:nvSpPr>
        <p:spPr>
          <a:xfrm>
            <a:off x="0" y="1"/>
            <a:ext cx="12192000" cy="5016758"/>
          </a:xfrm>
          <a:prstGeom prst="rect">
            <a:avLst/>
          </a:prstGeom>
        </p:spPr>
        <p:txBody>
          <a:bodyPr wrap="square">
            <a:spAutoFit/>
          </a:bodyPr>
          <a:lstStyle/>
          <a:p>
            <a:pPr marL="457200" lvl="0" indent="-457200">
              <a:buFont typeface="Arial" panose="020B0604020202020204" pitchFamily="34" charset="0"/>
              <a:buChar char="•"/>
            </a:pPr>
            <a:r>
              <a:rPr lang="en-US" sz="3200" dirty="0" smtClean="0">
                <a:solidFill>
                  <a:srgbClr val="C00000"/>
                </a:solidFill>
              </a:rPr>
              <a:t>The </a:t>
            </a:r>
            <a:r>
              <a:rPr lang="en-US" sz="3200" dirty="0">
                <a:solidFill>
                  <a:srgbClr val="C00000"/>
                </a:solidFill>
              </a:rPr>
              <a:t>liver for bruits which occur in </a:t>
            </a:r>
            <a:r>
              <a:rPr lang="en-US" sz="3200" dirty="0" err="1">
                <a:solidFill>
                  <a:srgbClr val="C00000"/>
                </a:solidFill>
              </a:rPr>
              <a:t>hepatoma</a:t>
            </a:r>
            <a:r>
              <a:rPr lang="en-US" sz="3200" dirty="0">
                <a:solidFill>
                  <a:srgbClr val="C00000"/>
                </a:solidFill>
              </a:rPr>
              <a:t> or acute alcoholic hepatitis</a:t>
            </a:r>
            <a:r>
              <a:rPr lang="en-US" sz="3200" dirty="0">
                <a:solidFill>
                  <a:prstClr val="black"/>
                </a:solidFill>
              </a:rPr>
              <a:t>. </a:t>
            </a:r>
            <a:r>
              <a:rPr lang="en-US" sz="3200" dirty="0">
                <a:solidFill>
                  <a:srgbClr val="92D050"/>
                </a:solidFill>
              </a:rPr>
              <a:t>a friction rub in </a:t>
            </a:r>
            <a:r>
              <a:rPr lang="en-US" sz="3200" dirty="0" err="1">
                <a:solidFill>
                  <a:srgbClr val="92D050"/>
                </a:solidFill>
              </a:rPr>
              <a:t>perihepatitis</a:t>
            </a:r>
            <a:r>
              <a:rPr lang="en-US" sz="3200" dirty="0">
                <a:solidFill>
                  <a:srgbClr val="92D050"/>
                </a:solidFill>
              </a:rPr>
              <a:t>. </a:t>
            </a:r>
          </a:p>
          <a:p>
            <a:pPr marL="457200" lvl="0" indent="-457200">
              <a:buFont typeface="Arial" panose="020B0604020202020204" pitchFamily="34" charset="0"/>
              <a:buChar char="•"/>
            </a:pPr>
            <a:r>
              <a:rPr lang="en-US" sz="3200" dirty="0">
                <a:solidFill>
                  <a:srgbClr val="7030A0"/>
                </a:solidFill>
              </a:rPr>
              <a:t>Very occasionally you may hear a venous hum in the upper abdomen over a caput medusa.  </a:t>
            </a:r>
          </a:p>
          <a:p>
            <a:pPr marL="457200" lvl="0" indent="-457200">
              <a:buFont typeface="Arial" panose="020B0604020202020204" pitchFamily="34" charset="0"/>
              <a:buChar char="•"/>
            </a:pPr>
            <a:r>
              <a:rPr lang="en-US" sz="3200" dirty="0">
                <a:solidFill>
                  <a:srgbClr val="00B050"/>
                </a:solidFill>
              </a:rPr>
              <a:t>A </a:t>
            </a:r>
            <a:r>
              <a:rPr lang="en-US" sz="3200" dirty="0" err="1">
                <a:solidFill>
                  <a:srgbClr val="00B050"/>
                </a:solidFill>
              </a:rPr>
              <a:t>succussion</a:t>
            </a:r>
            <a:r>
              <a:rPr lang="en-US" sz="3200" dirty="0">
                <a:solidFill>
                  <a:srgbClr val="00B050"/>
                </a:solidFill>
              </a:rPr>
              <a:t> splash sounds like shaking a half-filled water bottle. Shake the abdomen by lifting the patient with both hands under the pelvis. Explain first what you are going to do. An audible splash more than 4 hours after the patient has eaten or drunk anything, indicates delayed gastric emptying, e.g. pyloric </a:t>
            </a:r>
            <a:endParaRPr lang="en-US" sz="3200" dirty="0"/>
          </a:p>
        </p:txBody>
      </p:sp>
    </p:spTree>
    <p:extLst>
      <p:ext uri="{BB962C8B-B14F-4D97-AF65-F5344CB8AC3E}">
        <p14:creationId xmlns:p14="http://schemas.microsoft.com/office/powerpoint/2010/main" val="276390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percussion</a:t>
            </a:r>
            <a:endParaRPr lang="en-US" dirty="0"/>
          </a:p>
        </p:txBody>
      </p:sp>
    </p:spTree>
    <p:extLst>
      <p:ext uri="{BB962C8B-B14F-4D97-AF65-F5344CB8AC3E}">
        <p14:creationId xmlns:p14="http://schemas.microsoft.com/office/powerpoint/2010/main" val="89010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85611"/>
          </a:xfrm>
        </p:spPr>
        <p:txBody>
          <a:bodyPr>
            <a:normAutofit fontScale="90000"/>
          </a:bodyPr>
          <a:lstStyle/>
          <a:p>
            <a:pPr algn="ctr"/>
            <a:r>
              <a:rPr lang="en-US" u="sng" dirty="0" smtClean="0">
                <a:solidFill>
                  <a:schemeClr val="accent1"/>
                </a:solidFill>
              </a:rPr>
              <a:t>percussion</a:t>
            </a:r>
            <a:endParaRPr lang="en-US" u="sng" dirty="0">
              <a:solidFill>
                <a:schemeClr val="accent1"/>
              </a:solidFill>
            </a:endParaRPr>
          </a:p>
        </p:txBody>
      </p:sp>
      <p:sp>
        <p:nvSpPr>
          <p:cNvPr id="3" name="Content Placeholder 2"/>
          <p:cNvSpPr>
            <a:spLocks noGrp="1"/>
          </p:cNvSpPr>
          <p:nvPr>
            <p:ph idx="1"/>
          </p:nvPr>
        </p:nvSpPr>
        <p:spPr>
          <a:xfrm>
            <a:off x="0" y="785611"/>
            <a:ext cx="12192000" cy="5975797"/>
          </a:xfrm>
        </p:spPr>
        <p:txBody>
          <a:bodyPr>
            <a:noAutofit/>
          </a:bodyPr>
          <a:lstStyle/>
          <a:p>
            <a:pPr marL="0" indent="0">
              <a:buNone/>
            </a:pPr>
            <a:r>
              <a:rPr lang="en-US" sz="2800" dirty="0">
                <a:solidFill>
                  <a:srgbClr val="92D050"/>
                </a:solidFill>
              </a:rPr>
              <a:t>Percuss the abdomen lightly in all four quadrants to assess the </a:t>
            </a:r>
            <a:r>
              <a:rPr lang="en-US" sz="2800" dirty="0" smtClean="0">
                <a:solidFill>
                  <a:srgbClr val="92D050"/>
                </a:solidFill>
              </a:rPr>
              <a:t>distribution of </a:t>
            </a:r>
            <a:r>
              <a:rPr lang="en-US" sz="2800" dirty="0" err="1">
                <a:solidFill>
                  <a:srgbClr val="92D050"/>
                </a:solidFill>
              </a:rPr>
              <a:t>tympany</a:t>
            </a:r>
            <a:r>
              <a:rPr lang="en-US" sz="2800" dirty="0">
                <a:solidFill>
                  <a:srgbClr val="92D050"/>
                </a:solidFill>
              </a:rPr>
              <a:t> and dullness. </a:t>
            </a:r>
            <a:endParaRPr lang="en-US" sz="2800" dirty="0" smtClean="0">
              <a:solidFill>
                <a:srgbClr val="92D050"/>
              </a:solidFill>
            </a:endParaRPr>
          </a:p>
          <a:p>
            <a:pPr marL="0" indent="0">
              <a:buNone/>
            </a:pPr>
            <a:r>
              <a:rPr lang="en-US" sz="2800" dirty="0" err="1" smtClean="0">
                <a:solidFill>
                  <a:srgbClr val="92D050"/>
                </a:solidFill>
              </a:rPr>
              <a:t>Tympany</a:t>
            </a:r>
            <a:r>
              <a:rPr lang="en-US" sz="2800" dirty="0" smtClean="0">
                <a:solidFill>
                  <a:srgbClr val="92D050"/>
                </a:solidFill>
              </a:rPr>
              <a:t> </a:t>
            </a:r>
            <a:r>
              <a:rPr lang="en-US" sz="2800" dirty="0">
                <a:solidFill>
                  <a:srgbClr val="92D050"/>
                </a:solidFill>
              </a:rPr>
              <a:t>usually predominates because of gas </a:t>
            </a:r>
            <a:r>
              <a:rPr lang="en-US" sz="2800" dirty="0" smtClean="0">
                <a:solidFill>
                  <a:srgbClr val="92D050"/>
                </a:solidFill>
              </a:rPr>
              <a:t>in the </a:t>
            </a:r>
            <a:r>
              <a:rPr lang="en-US" sz="2800" dirty="0">
                <a:solidFill>
                  <a:srgbClr val="92D050"/>
                </a:solidFill>
              </a:rPr>
              <a:t>gastrointestinal tract, but scattered areas of dullness due to fluid </a:t>
            </a:r>
            <a:r>
              <a:rPr lang="en-US" sz="2800" dirty="0" smtClean="0">
                <a:solidFill>
                  <a:srgbClr val="92D050"/>
                </a:solidFill>
              </a:rPr>
              <a:t>and feces are </a:t>
            </a:r>
            <a:r>
              <a:rPr lang="en-US" sz="2800" dirty="0">
                <a:solidFill>
                  <a:srgbClr val="92D050"/>
                </a:solidFill>
              </a:rPr>
              <a:t>also typical.</a:t>
            </a:r>
          </a:p>
          <a:p>
            <a:pPr marL="0" indent="0">
              <a:buNone/>
            </a:pPr>
            <a:r>
              <a:rPr lang="en-US" sz="2800" dirty="0" smtClean="0">
                <a:solidFill>
                  <a:srgbClr val="00B0F0"/>
                </a:solidFill>
              </a:rPr>
              <a:t>Any </a:t>
            </a:r>
            <a:r>
              <a:rPr lang="en-US" sz="2800" dirty="0">
                <a:solidFill>
                  <a:srgbClr val="00B0F0"/>
                </a:solidFill>
              </a:rPr>
              <a:t>large dull areas that might indicate an underlying mass or </a:t>
            </a:r>
            <a:r>
              <a:rPr lang="en-US" sz="2800" dirty="0" smtClean="0">
                <a:solidFill>
                  <a:srgbClr val="00B0F0"/>
                </a:solidFill>
              </a:rPr>
              <a:t>enlarged organ</a:t>
            </a:r>
            <a:r>
              <a:rPr lang="en-US" sz="2800" dirty="0">
                <a:solidFill>
                  <a:srgbClr val="00B0F0"/>
                </a:solidFill>
              </a:rPr>
              <a:t>. This observation will guide your palpation.</a:t>
            </a:r>
          </a:p>
          <a:p>
            <a:pPr marL="0" indent="0">
              <a:buNone/>
            </a:pPr>
            <a:r>
              <a:rPr lang="en-US" sz="2800" dirty="0" smtClean="0">
                <a:solidFill>
                  <a:srgbClr val="FFC000"/>
                </a:solidFill>
              </a:rPr>
              <a:t>On </a:t>
            </a:r>
            <a:r>
              <a:rPr lang="en-US" sz="2800" dirty="0">
                <a:solidFill>
                  <a:srgbClr val="FFC000"/>
                </a:solidFill>
              </a:rPr>
              <a:t>each side of a protuberant abdomen, note where abdominal </a:t>
            </a:r>
            <a:r>
              <a:rPr lang="en-US" sz="2800" dirty="0" err="1" smtClean="0">
                <a:solidFill>
                  <a:srgbClr val="FFC000"/>
                </a:solidFill>
              </a:rPr>
              <a:t>tympany</a:t>
            </a:r>
            <a:r>
              <a:rPr lang="en-US" sz="2800" dirty="0">
                <a:solidFill>
                  <a:srgbClr val="FFC000"/>
                </a:solidFill>
              </a:rPr>
              <a:t> </a:t>
            </a:r>
            <a:r>
              <a:rPr lang="en-US" sz="2800" dirty="0" smtClean="0">
                <a:solidFill>
                  <a:srgbClr val="FFC000"/>
                </a:solidFill>
              </a:rPr>
              <a:t>changes </a:t>
            </a:r>
            <a:r>
              <a:rPr lang="en-US" sz="2800" dirty="0">
                <a:solidFill>
                  <a:srgbClr val="FFC000"/>
                </a:solidFill>
              </a:rPr>
              <a:t>to the dullness of solid posterior structures.</a:t>
            </a:r>
          </a:p>
          <a:p>
            <a:pPr marL="0" indent="0">
              <a:buNone/>
            </a:pPr>
            <a:r>
              <a:rPr lang="en-US" sz="2800" dirty="0">
                <a:solidFill>
                  <a:srgbClr val="7030A0"/>
                </a:solidFill>
              </a:rPr>
              <a:t>Briefly percuss the lower anterior chest, between lungs above and costal </a:t>
            </a:r>
            <a:r>
              <a:rPr lang="en-US" sz="2800" dirty="0" smtClean="0">
                <a:solidFill>
                  <a:srgbClr val="7030A0"/>
                </a:solidFill>
              </a:rPr>
              <a:t>margins below</a:t>
            </a:r>
            <a:r>
              <a:rPr lang="en-US" sz="2800" dirty="0">
                <a:solidFill>
                  <a:srgbClr val="7030A0"/>
                </a:solidFill>
              </a:rPr>
              <a:t>. On the right, </a:t>
            </a:r>
            <a:r>
              <a:rPr lang="en-US" sz="2800" dirty="0" smtClean="0">
                <a:solidFill>
                  <a:srgbClr val="7030A0"/>
                </a:solidFill>
              </a:rPr>
              <a:t>usually </a:t>
            </a:r>
            <a:r>
              <a:rPr lang="en-US" sz="2800" dirty="0">
                <a:solidFill>
                  <a:srgbClr val="7030A0"/>
                </a:solidFill>
              </a:rPr>
              <a:t>find the dullness of liver; on </a:t>
            </a:r>
            <a:r>
              <a:rPr lang="en-US" sz="2800" dirty="0" smtClean="0">
                <a:solidFill>
                  <a:srgbClr val="7030A0"/>
                </a:solidFill>
              </a:rPr>
              <a:t>the left</a:t>
            </a:r>
            <a:r>
              <a:rPr lang="en-US" sz="2800" dirty="0">
                <a:solidFill>
                  <a:srgbClr val="7030A0"/>
                </a:solidFill>
              </a:rPr>
              <a:t>, the </a:t>
            </a:r>
            <a:r>
              <a:rPr lang="en-US" sz="2800" dirty="0" err="1">
                <a:solidFill>
                  <a:srgbClr val="7030A0"/>
                </a:solidFill>
              </a:rPr>
              <a:t>tympany</a:t>
            </a:r>
            <a:r>
              <a:rPr lang="en-US" sz="2800" dirty="0">
                <a:solidFill>
                  <a:srgbClr val="7030A0"/>
                </a:solidFill>
              </a:rPr>
              <a:t> that overlies the gastric air bubble and the splenic </a:t>
            </a:r>
            <a:r>
              <a:rPr lang="en-US" sz="2800" dirty="0" smtClean="0">
                <a:solidFill>
                  <a:srgbClr val="7030A0"/>
                </a:solidFill>
              </a:rPr>
              <a:t>flexure of </a:t>
            </a:r>
            <a:r>
              <a:rPr lang="en-US" sz="2800" dirty="0">
                <a:solidFill>
                  <a:srgbClr val="7030A0"/>
                </a:solidFill>
              </a:rPr>
              <a:t>the colon.</a:t>
            </a:r>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3959850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74118" cy="597193"/>
          </a:xfrm>
        </p:spPr>
        <p:txBody>
          <a:bodyPr>
            <a:normAutofit fontScale="90000"/>
          </a:bodyPr>
          <a:lstStyle/>
          <a:p>
            <a:r>
              <a:rPr lang="en-US" dirty="0"/>
              <a:t>The Liver</a:t>
            </a:r>
          </a:p>
        </p:txBody>
      </p:sp>
      <p:pic>
        <p:nvPicPr>
          <p:cNvPr id="7" name="Content Placeholder 6"/>
          <p:cNvPicPr>
            <a:picLocks noGrp="1" noChangeAspect="1"/>
          </p:cNvPicPr>
          <p:nvPr>
            <p:ph idx="1"/>
          </p:nvPr>
        </p:nvPicPr>
        <p:blipFill>
          <a:blip r:embed="rId2"/>
          <a:stretch>
            <a:fillRect/>
          </a:stretch>
        </p:blipFill>
        <p:spPr>
          <a:xfrm>
            <a:off x="7964425" y="0"/>
            <a:ext cx="4227576" cy="3714908"/>
          </a:xfrm>
          <a:prstGeom prst="rect">
            <a:avLst/>
          </a:prstGeom>
        </p:spPr>
      </p:pic>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cxnSp>
        <p:nvCxnSpPr>
          <p:cNvPr id="11" name="Straight Arrow Connector 10"/>
          <p:cNvCxnSpPr/>
          <p:nvPr/>
        </p:nvCxnSpPr>
        <p:spPr>
          <a:xfrm flipH="1">
            <a:off x="9274629" y="597193"/>
            <a:ext cx="26125" cy="8135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9274629" y="1645920"/>
            <a:ext cx="0" cy="1489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8896935" y="1195160"/>
            <a:ext cx="732164" cy="0"/>
          </a:xfrm>
          <a:prstGeom prst="line">
            <a:avLst/>
          </a:prstGeom>
        </p:spPr>
        <p:style>
          <a:lnRef idx="1">
            <a:schemeClr val="dk1"/>
          </a:lnRef>
          <a:fillRef idx="0">
            <a:schemeClr val="dk1"/>
          </a:fillRef>
          <a:effectRef idx="0">
            <a:schemeClr val="dk1"/>
          </a:effectRef>
          <a:fontRef idx="minor">
            <a:schemeClr val="tx1"/>
          </a:fontRef>
        </p:style>
      </p:cxnSp>
      <p:pic>
        <p:nvPicPr>
          <p:cNvPr id="27" name="Picture 26"/>
          <p:cNvPicPr>
            <a:picLocks noChangeAspect="1"/>
          </p:cNvPicPr>
          <p:nvPr/>
        </p:nvPicPr>
        <p:blipFill>
          <a:blip r:embed="rId3"/>
          <a:stretch>
            <a:fillRect/>
          </a:stretch>
        </p:blipFill>
        <p:spPr>
          <a:xfrm>
            <a:off x="5724112" y="3425951"/>
            <a:ext cx="743776" cy="6097"/>
          </a:xfrm>
          <a:prstGeom prst="rect">
            <a:avLst/>
          </a:prstGeom>
        </p:spPr>
      </p:pic>
      <p:pic>
        <p:nvPicPr>
          <p:cNvPr id="28" name="Picture 27"/>
          <p:cNvPicPr>
            <a:picLocks noChangeAspect="1"/>
          </p:cNvPicPr>
          <p:nvPr/>
        </p:nvPicPr>
        <p:blipFill>
          <a:blip r:embed="rId3"/>
          <a:stretch>
            <a:fillRect/>
          </a:stretch>
        </p:blipFill>
        <p:spPr>
          <a:xfrm>
            <a:off x="8896935" y="2452071"/>
            <a:ext cx="743776" cy="6097"/>
          </a:xfrm>
          <a:prstGeom prst="rect">
            <a:avLst/>
          </a:prstGeom>
        </p:spPr>
      </p:pic>
      <p:pic>
        <p:nvPicPr>
          <p:cNvPr id="30" name="Picture 29"/>
          <p:cNvPicPr>
            <a:picLocks noChangeAspect="1"/>
          </p:cNvPicPr>
          <p:nvPr/>
        </p:nvPicPr>
        <p:blipFill>
          <a:blip r:embed="rId3"/>
          <a:stretch>
            <a:fillRect/>
          </a:stretch>
        </p:blipFill>
        <p:spPr>
          <a:xfrm>
            <a:off x="6028912" y="3730751"/>
            <a:ext cx="743776" cy="6097"/>
          </a:xfrm>
          <a:prstGeom prst="rect">
            <a:avLst/>
          </a:prstGeom>
        </p:spPr>
      </p:pic>
      <p:pic>
        <p:nvPicPr>
          <p:cNvPr id="31" name="Picture 30"/>
          <p:cNvPicPr>
            <a:picLocks noChangeAspect="1"/>
          </p:cNvPicPr>
          <p:nvPr/>
        </p:nvPicPr>
        <p:blipFill>
          <a:blip r:embed="rId3"/>
          <a:stretch>
            <a:fillRect/>
          </a:stretch>
        </p:blipFill>
        <p:spPr>
          <a:xfrm>
            <a:off x="8896935" y="2967031"/>
            <a:ext cx="743776" cy="6097"/>
          </a:xfrm>
          <a:prstGeom prst="rect">
            <a:avLst/>
          </a:prstGeom>
        </p:spPr>
      </p:pic>
      <p:pic>
        <p:nvPicPr>
          <p:cNvPr id="32" name="Picture 31"/>
          <p:cNvPicPr>
            <a:picLocks noChangeAspect="1"/>
          </p:cNvPicPr>
          <p:nvPr/>
        </p:nvPicPr>
        <p:blipFill>
          <a:blip r:embed="rId3"/>
          <a:stretch>
            <a:fillRect/>
          </a:stretch>
        </p:blipFill>
        <p:spPr>
          <a:xfrm>
            <a:off x="3648467" y="2032886"/>
            <a:ext cx="743776" cy="6097"/>
          </a:xfrm>
          <a:prstGeom prst="rect">
            <a:avLst/>
          </a:prstGeom>
        </p:spPr>
      </p:pic>
      <p:pic>
        <p:nvPicPr>
          <p:cNvPr id="33" name="Picture 32"/>
          <p:cNvPicPr>
            <a:picLocks noChangeAspect="1"/>
          </p:cNvPicPr>
          <p:nvPr/>
        </p:nvPicPr>
        <p:blipFill>
          <a:blip r:embed="rId3"/>
          <a:stretch>
            <a:fillRect/>
          </a:stretch>
        </p:blipFill>
        <p:spPr>
          <a:xfrm>
            <a:off x="8928866" y="597193"/>
            <a:ext cx="743776" cy="6097"/>
          </a:xfrm>
          <a:prstGeom prst="rect">
            <a:avLst/>
          </a:prstGeom>
        </p:spPr>
      </p:pic>
      <p:pic>
        <p:nvPicPr>
          <p:cNvPr id="34" name="Picture 33"/>
          <p:cNvPicPr>
            <a:picLocks noChangeAspect="1"/>
          </p:cNvPicPr>
          <p:nvPr/>
        </p:nvPicPr>
        <p:blipFill>
          <a:blip r:embed="rId3"/>
          <a:stretch>
            <a:fillRect/>
          </a:stretch>
        </p:blipFill>
        <p:spPr>
          <a:xfrm>
            <a:off x="8896935" y="2715188"/>
            <a:ext cx="743776" cy="6097"/>
          </a:xfrm>
          <a:prstGeom prst="rect">
            <a:avLst/>
          </a:prstGeom>
        </p:spPr>
      </p:pic>
      <p:pic>
        <p:nvPicPr>
          <p:cNvPr id="38" name="Picture 37"/>
          <p:cNvPicPr>
            <a:picLocks noChangeAspect="1"/>
          </p:cNvPicPr>
          <p:nvPr/>
        </p:nvPicPr>
        <p:blipFill>
          <a:blip r:embed="rId3"/>
          <a:stretch>
            <a:fillRect/>
          </a:stretch>
        </p:blipFill>
        <p:spPr>
          <a:xfrm>
            <a:off x="5876512" y="3578351"/>
            <a:ext cx="743776" cy="6097"/>
          </a:xfrm>
          <a:prstGeom prst="rect">
            <a:avLst/>
          </a:prstGeom>
        </p:spPr>
      </p:pic>
      <p:cxnSp>
        <p:nvCxnSpPr>
          <p:cNvPr id="40" name="Straight Connector 39"/>
          <p:cNvCxnSpPr/>
          <p:nvPr/>
        </p:nvCxnSpPr>
        <p:spPr>
          <a:xfrm>
            <a:off x="8914204" y="2032886"/>
            <a:ext cx="714895" cy="0"/>
          </a:xfrm>
          <a:prstGeom prst="line">
            <a:avLst/>
          </a:prstGeom>
        </p:spPr>
        <p:style>
          <a:lnRef idx="1">
            <a:schemeClr val="dk1"/>
          </a:lnRef>
          <a:fillRef idx="0">
            <a:schemeClr val="dk1"/>
          </a:fillRef>
          <a:effectRef idx="0">
            <a:schemeClr val="dk1"/>
          </a:effectRef>
          <a:fontRef idx="minor">
            <a:schemeClr val="tx1"/>
          </a:fontRef>
        </p:style>
      </p:cxnSp>
      <p:pic>
        <p:nvPicPr>
          <p:cNvPr id="42" name="Picture 41"/>
          <p:cNvPicPr>
            <a:picLocks noChangeAspect="1"/>
          </p:cNvPicPr>
          <p:nvPr/>
        </p:nvPicPr>
        <p:blipFill>
          <a:blip r:embed="rId2"/>
          <a:stretch>
            <a:fillRect/>
          </a:stretch>
        </p:blipFill>
        <p:spPr>
          <a:xfrm>
            <a:off x="0" y="4020414"/>
            <a:ext cx="4158167" cy="2837586"/>
          </a:xfrm>
          <a:prstGeom prst="rect">
            <a:avLst/>
          </a:prstGeom>
        </p:spPr>
      </p:pic>
      <p:sp>
        <p:nvSpPr>
          <p:cNvPr id="43" name="Rectangle 42"/>
          <p:cNvSpPr/>
          <p:nvPr/>
        </p:nvSpPr>
        <p:spPr>
          <a:xfrm>
            <a:off x="4158167" y="5034394"/>
            <a:ext cx="3806258" cy="1477328"/>
          </a:xfrm>
          <a:prstGeom prst="rect">
            <a:avLst/>
          </a:prstGeom>
        </p:spPr>
        <p:txBody>
          <a:bodyPr wrap="square">
            <a:spAutoFit/>
          </a:bodyPr>
          <a:lstStyle/>
          <a:p>
            <a:r>
              <a:rPr lang="en-US" dirty="0"/>
              <a:t>4 – 8 cm </a:t>
            </a:r>
            <a:r>
              <a:rPr lang="en-US" dirty="0" smtClean="0"/>
              <a:t>in </a:t>
            </a:r>
            <a:r>
              <a:rPr lang="en-US" dirty="0" err="1" smtClean="0"/>
              <a:t>midsternal</a:t>
            </a:r>
            <a:r>
              <a:rPr lang="en-US" dirty="0" smtClean="0"/>
              <a:t> line.</a:t>
            </a:r>
          </a:p>
          <a:p>
            <a:endParaRPr lang="en-US" dirty="0" smtClean="0"/>
          </a:p>
          <a:p>
            <a:endParaRPr lang="en-US" dirty="0"/>
          </a:p>
          <a:p>
            <a:r>
              <a:rPr lang="en-US" dirty="0"/>
              <a:t>6 – 12 </a:t>
            </a:r>
            <a:r>
              <a:rPr lang="en-US" dirty="0" smtClean="0"/>
              <a:t>cm in right </a:t>
            </a:r>
            <a:r>
              <a:rPr lang="en-US" dirty="0" err="1" smtClean="0"/>
              <a:t>midclavicular</a:t>
            </a:r>
            <a:endParaRPr lang="en-US" dirty="0"/>
          </a:p>
          <a:p>
            <a:r>
              <a:rPr lang="en-US" dirty="0"/>
              <a:t>line</a:t>
            </a:r>
          </a:p>
        </p:txBody>
      </p:sp>
      <p:cxnSp>
        <p:nvCxnSpPr>
          <p:cNvPr id="45" name="Straight Arrow Connector 44"/>
          <p:cNvCxnSpPr/>
          <p:nvPr/>
        </p:nvCxnSpPr>
        <p:spPr>
          <a:xfrm flipH="1">
            <a:off x="1262130" y="4829577"/>
            <a:ext cx="25757" cy="9787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1944710" y="4842456"/>
            <a:ext cx="0" cy="52803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1944710" y="5035639"/>
            <a:ext cx="2213457" cy="180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a:off x="1262130" y="5370490"/>
            <a:ext cx="2896037" cy="669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angle 51"/>
          <p:cNvSpPr/>
          <p:nvPr/>
        </p:nvSpPr>
        <p:spPr>
          <a:xfrm>
            <a:off x="0" y="575587"/>
            <a:ext cx="7843234" cy="3046988"/>
          </a:xfrm>
          <a:prstGeom prst="rect">
            <a:avLst/>
          </a:prstGeom>
        </p:spPr>
        <p:txBody>
          <a:bodyPr wrap="square">
            <a:spAutoFit/>
          </a:bodyPr>
          <a:lstStyle/>
          <a:p>
            <a:r>
              <a:rPr lang="en-US" sz="2400" dirty="0">
                <a:solidFill>
                  <a:srgbClr val="7030A0"/>
                </a:solidFill>
              </a:rPr>
              <a:t>Measure the vertical span of liver </a:t>
            </a:r>
            <a:r>
              <a:rPr lang="en-US" sz="2400" dirty="0">
                <a:solidFill>
                  <a:schemeClr val="accent1"/>
                </a:solidFill>
              </a:rPr>
              <a:t>dullness in the right </a:t>
            </a:r>
            <a:r>
              <a:rPr lang="en-US" sz="2400" dirty="0" err="1">
                <a:solidFill>
                  <a:schemeClr val="accent1"/>
                </a:solidFill>
              </a:rPr>
              <a:t>midclavicular</a:t>
            </a:r>
            <a:r>
              <a:rPr lang="en-US" sz="2400" dirty="0">
                <a:solidFill>
                  <a:srgbClr val="7030A0"/>
                </a:solidFill>
              </a:rPr>
              <a:t> </a:t>
            </a:r>
            <a:r>
              <a:rPr lang="en-US" sz="2400" dirty="0" err="1" smtClean="0">
                <a:solidFill>
                  <a:schemeClr val="accent1"/>
                </a:solidFill>
              </a:rPr>
              <a:t>line.Starting</a:t>
            </a:r>
            <a:r>
              <a:rPr lang="en-US" sz="2400" dirty="0" smtClean="0">
                <a:solidFill>
                  <a:schemeClr val="accent1"/>
                </a:solidFill>
              </a:rPr>
              <a:t> </a:t>
            </a:r>
            <a:r>
              <a:rPr lang="en-US" sz="2400" dirty="0">
                <a:solidFill>
                  <a:schemeClr val="accent1"/>
                </a:solidFill>
              </a:rPr>
              <a:t>at a level below the umbilicus (in an area of </a:t>
            </a:r>
            <a:r>
              <a:rPr lang="en-US" sz="2400" dirty="0" err="1">
                <a:solidFill>
                  <a:schemeClr val="accent1"/>
                </a:solidFill>
              </a:rPr>
              <a:t>tympany</a:t>
            </a:r>
            <a:r>
              <a:rPr lang="en-US" sz="2400" dirty="0">
                <a:solidFill>
                  <a:schemeClr val="accent1"/>
                </a:solidFill>
              </a:rPr>
              <a:t>, not dullness</a:t>
            </a:r>
            <a:r>
              <a:rPr lang="en-US" sz="2400" dirty="0" smtClean="0">
                <a:solidFill>
                  <a:schemeClr val="accent1"/>
                </a:solidFill>
              </a:rPr>
              <a:t>),lightly </a:t>
            </a:r>
            <a:r>
              <a:rPr lang="en-US" sz="2400" dirty="0">
                <a:solidFill>
                  <a:schemeClr val="accent1"/>
                </a:solidFill>
              </a:rPr>
              <a:t>percuss upward toward the liver</a:t>
            </a:r>
            <a:r>
              <a:rPr lang="en-US" sz="2400" dirty="0">
                <a:solidFill>
                  <a:srgbClr val="7030A0"/>
                </a:solidFill>
              </a:rPr>
              <a:t>. Ascertain </a:t>
            </a:r>
            <a:r>
              <a:rPr lang="en-US" sz="2400" dirty="0">
                <a:solidFill>
                  <a:schemeClr val="accent1"/>
                </a:solidFill>
              </a:rPr>
              <a:t>the lower border of </a:t>
            </a:r>
            <a:r>
              <a:rPr lang="en-US" sz="2400" dirty="0" smtClean="0">
                <a:solidFill>
                  <a:schemeClr val="accent1"/>
                </a:solidFill>
              </a:rPr>
              <a:t>liver dullness </a:t>
            </a:r>
            <a:r>
              <a:rPr lang="en-US" sz="2400" dirty="0">
                <a:solidFill>
                  <a:schemeClr val="accent1"/>
                </a:solidFill>
              </a:rPr>
              <a:t>in the </a:t>
            </a:r>
            <a:r>
              <a:rPr lang="en-US" sz="2400" dirty="0" err="1">
                <a:solidFill>
                  <a:schemeClr val="accent1"/>
                </a:solidFill>
              </a:rPr>
              <a:t>midclavicular</a:t>
            </a:r>
            <a:r>
              <a:rPr lang="en-US" sz="2400" dirty="0">
                <a:solidFill>
                  <a:schemeClr val="accent1"/>
                </a:solidFill>
              </a:rPr>
              <a:t> line.</a:t>
            </a:r>
          </a:p>
          <a:p>
            <a:r>
              <a:rPr lang="en-US" sz="2400" dirty="0">
                <a:solidFill>
                  <a:srgbClr val="7030A0"/>
                </a:solidFill>
              </a:rPr>
              <a:t>Next, </a:t>
            </a:r>
            <a:r>
              <a:rPr lang="en-US" sz="2400" dirty="0">
                <a:solidFill>
                  <a:schemeClr val="accent1"/>
                </a:solidFill>
              </a:rPr>
              <a:t>identify the upper border of liver dullness in the </a:t>
            </a:r>
            <a:r>
              <a:rPr lang="en-US" sz="2400" dirty="0" err="1">
                <a:solidFill>
                  <a:schemeClr val="accent1"/>
                </a:solidFill>
              </a:rPr>
              <a:t>midclavicular</a:t>
            </a:r>
            <a:r>
              <a:rPr lang="en-US" sz="2400" dirty="0">
                <a:solidFill>
                  <a:schemeClr val="accent1"/>
                </a:solidFill>
              </a:rPr>
              <a:t> </a:t>
            </a:r>
            <a:r>
              <a:rPr lang="en-US" sz="2400" dirty="0" smtClean="0">
                <a:solidFill>
                  <a:schemeClr val="accent1"/>
                </a:solidFill>
              </a:rPr>
              <a:t>line. Lightly </a:t>
            </a:r>
            <a:r>
              <a:rPr lang="en-US" sz="2400" dirty="0">
                <a:solidFill>
                  <a:schemeClr val="accent1"/>
                </a:solidFill>
              </a:rPr>
              <a:t>percuss from lung resonance down toward liver dullness.</a:t>
            </a:r>
          </a:p>
        </p:txBody>
      </p:sp>
    </p:spTree>
    <p:extLst>
      <p:ext uri="{BB962C8B-B14F-4D97-AF65-F5344CB8AC3E}">
        <p14:creationId xmlns:p14="http://schemas.microsoft.com/office/powerpoint/2010/main" val="301728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dirty="0"/>
          </a:p>
        </p:txBody>
      </p:sp>
      <p:pic>
        <p:nvPicPr>
          <p:cNvPr id="5" name="Picture 4"/>
          <p:cNvPicPr>
            <a:picLocks noChangeAspect="1"/>
          </p:cNvPicPr>
          <p:nvPr/>
        </p:nvPicPr>
        <p:blipFill>
          <a:blip r:embed="rId2">
            <a:duotone>
              <a:schemeClr val="accent1">
                <a:shade val="45000"/>
                <a:satMod val="135000"/>
              </a:schemeClr>
              <a:prstClr val="white"/>
            </a:duotone>
          </a:blip>
          <a:stretch>
            <a:fillRect/>
          </a:stretch>
        </p:blipFill>
        <p:spPr>
          <a:xfrm>
            <a:off x="2758440" y="77802"/>
            <a:ext cx="6233159" cy="6780198"/>
          </a:xfrm>
          <a:prstGeom prst="rect">
            <a:avLst/>
          </a:prstGeom>
        </p:spPr>
      </p:pic>
    </p:spTree>
    <p:extLst>
      <p:ext uri="{BB962C8B-B14F-4D97-AF65-F5344CB8AC3E}">
        <p14:creationId xmlns:p14="http://schemas.microsoft.com/office/powerpoint/2010/main" val="3937678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004775"/>
          </a:xfrm>
        </p:spPr>
        <p:txBody>
          <a:bodyPr>
            <a:normAutofit/>
          </a:bodyPr>
          <a:lstStyle/>
          <a:p>
            <a:pPr>
              <a:buFont typeface="Wingdings" panose="05000000000000000000" pitchFamily="2" charset="2"/>
              <a:buChar char="Ø"/>
            </a:pPr>
            <a:r>
              <a:rPr lang="en-US" sz="2800" dirty="0">
                <a:solidFill>
                  <a:schemeClr val="accent1"/>
                </a:solidFill>
              </a:rPr>
              <a:t>The span of liver dullness is </a:t>
            </a:r>
            <a:r>
              <a:rPr lang="en-US" sz="2800" dirty="0" smtClean="0">
                <a:solidFill>
                  <a:schemeClr val="accent1"/>
                </a:solidFill>
              </a:rPr>
              <a:t>increased when </a:t>
            </a:r>
            <a:r>
              <a:rPr lang="en-US" sz="2800" dirty="0">
                <a:solidFill>
                  <a:schemeClr val="accent1"/>
                </a:solidFill>
              </a:rPr>
              <a:t>the liver is enlarged.</a:t>
            </a:r>
          </a:p>
          <a:p>
            <a:pPr>
              <a:buFont typeface="Wingdings" panose="05000000000000000000" pitchFamily="2" charset="2"/>
              <a:buChar char="Ø"/>
            </a:pPr>
            <a:r>
              <a:rPr lang="en-US" sz="2800" dirty="0">
                <a:solidFill>
                  <a:schemeClr val="accent1"/>
                </a:solidFill>
              </a:rPr>
              <a:t>The span of liver dullness is </a:t>
            </a:r>
            <a:r>
              <a:rPr lang="en-US" sz="2800" dirty="0" smtClean="0">
                <a:solidFill>
                  <a:schemeClr val="accent1"/>
                </a:solidFill>
              </a:rPr>
              <a:t>decreased when </a:t>
            </a:r>
            <a:r>
              <a:rPr lang="en-US" sz="2800" dirty="0">
                <a:solidFill>
                  <a:schemeClr val="accent1"/>
                </a:solidFill>
              </a:rPr>
              <a:t>the liver is small, </a:t>
            </a:r>
            <a:r>
              <a:rPr lang="en-US" sz="2800" dirty="0" smtClean="0">
                <a:solidFill>
                  <a:schemeClr val="accent1"/>
                </a:solidFill>
              </a:rPr>
              <a:t>or when </a:t>
            </a:r>
            <a:r>
              <a:rPr lang="en-US" sz="2800" dirty="0">
                <a:solidFill>
                  <a:schemeClr val="accent1"/>
                </a:solidFill>
              </a:rPr>
              <a:t>free air is present below </a:t>
            </a:r>
            <a:r>
              <a:rPr lang="en-US" sz="2800" dirty="0" smtClean="0">
                <a:solidFill>
                  <a:schemeClr val="accent1"/>
                </a:solidFill>
              </a:rPr>
              <a:t>the diaphragm</a:t>
            </a:r>
            <a:r>
              <a:rPr lang="en-US" sz="2800" dirty="0">
                <a:solidFill>
                  <a:schemeClr val="accent1"/>
                </a:solidFill>
              </a:rPr>
              <a:t>, as from a </a:t>
            </a:r>
            <a:r>
              <a:rPr lang="en-US" sz="2800" dirty="0" smtClean="0">
                <a:solidFill>
                  <a:schemeClr val="accent1"/>
                </a:solidFill>
              </a:rPr>
              <a:t>perforated hollow </a:t>
            </a:r>
            <a:r>
              <a:rPr lang="en-US" sz="2800" dirty="0" err="1">
                <a:solidFill>
                  <a:schemeClr val="accent1"/>
                </a:solidFill>
              </a:rPr>
              <a:t>viscus</a:t>
            </a:r>
            <a:r>
              <a:rPr lang="en-US" sz="2800" dirty="0" smtClean="0">
                <a:solidFill>
                  <a:schemeClr val="accent1"/>
                </a:solidFill>
              </a:rPr>
              <a:t>.</a:t>
            </a:r>
          </a:p>
          <a:p>
            <a:pPr>
              <a:buFont typeface="Wingdings" panose="05000000000000000000" pitchFamily="2" charset="2"/>
              <a:buChar char="Ø"/>
            </a:pPr>
            <a:r>
              <a:rPr lang="en-US" sz="2800" dirty="0" smtClean="0">
                <a:solidFill>
                  <a:srgbClr val="7030A0"/>
                </a:solidFill>
              </a:rPr>
              <a:t>Dullness </a:t>
            </a:r>
            <a:r>
              <a:rPr lang="en-US" sz="2800" dirty="0">
                <a:solidFill>
                  <a:srgbClr val="7030A0"/>
                </a:solidFill>
              </a:rPr>
              <a:t>of a right pleural </a:t>
            </a:r>
            <a:r>
              <a:rPr lang="en-US" sz="2800" dirty="0" smtClean="0">
                <a:solidFill>
                  <a:srgbClr val="7030A0"/>
                </a:solidFill>
              </a:rPr>
              <a:t>effusion or </a:t>
            </a:r>
            <a:r>
              <a:rPr lang="en-US" sz="2800" dirty="0">
                <a:solidFill>
                  <a:srgbClr val="7030A0"/>
                </a:solidFill>
              </a:rPr>
              <a:t>consolidated lung, if adjacent </a:t>
            </a:r>
            <a:r>
              <a:rPr lang="en-US" sz="2800" dirty="0" smtClean="0">
                <a:solidFill>
                  <a:srgbClr val="7030A0"/>
                </a:solidFill>
              </a:rPr>
              <a:t>to liver </a:t>
            </a:r>
            <a:r>
              <a:rPr lang="en-US" sz="2800" dirty="0">
                <a:solidFill>
                  <a:srgbClr val="7030A0"/>
                </a:solidFill>
              </a:rPr>
              <a:t>dullness, may falsely </a:t>
            </a:r>
            <a:r>
              <a:rPr lang="en-US" sz="2800" dirty="0" smtClean="0">
                <a:solidFill>
                  <a:srgbClr val="7030A0"/>
                </a:solidFill>
              </a:rPr>
              <a:t>increase the </a:t>
            </a:r>
            <a:r>
              <a:rPr lang="en-US" sz="2800" dirty="0">
                <a:solidFill>
                  <a:srgbClr val="7030A0"/>
                </a:solidFill>
              </a:rPr>
              <a:t>estimate of liver </a:t>
            </a:r>
            <a:r>
              <a:rPr lang="en-US" sz="2800" dirty="0" smtClean="0">
                <a:solidFill>
                  <a:srgbClr val="7030A0"/>
                </a:solidFill>
              </a:rPr>
              <a:t>size. </a:t>
            </a:r>
          </a:p>
          <a:p>
            <a:pPr>
              <a:buFont typeface="Wingdings" panose="05000000000000000000" pitchFamily="2" charset="2"/>
              <a:buChar char="Ø"/>
            </a:pPr>
            <a:r>
              <a:rPr lang="en-US" sz="2800" dirty="0" smtClean="0">
                <a:solidFill>
                  <a:srgbClr val="7030A0"/>
                </a:solidFill>
              </a:rPr>
              <a:t>Gas </a:t>
            </a:r>
            <a:r>
              <a:rPr lang="en-US" sz="2800" dirty="0">
                <a:solidFill>
                  <a:srgbClr val="7030A0"/>
                </a:solidFill>
              </a:rPr>
              <a:t>in the colon may produce </a:t>
            </a:r>
            <a:r>
              <a:rPr lang="en-US" sz="2800" dirty="0" err="1" smtClean="0">
                <a:solidFill>
                  <a:srgbClr val="7030A0"/>
                </a:solidFill>
              </a:rPr>
              <a:t>tympany</a:t>
            </a:r>
            <a:r>
              <a:rPr lang="en-US" sz="2800" dirty="0" smtClean="0">
                <a:solidFill>
                  <a:srgbClr val="7030A0"/>
                </a:solidFill>
              </a:rPr>
              <a:t> in </a:t>
            </a:r>
            <a:r>
              <a:rPr lang="en-US" sz="2800" dirty="0">
                <a:solidFill>
                  <a:srgbClr val="7030A0"/>
                </a:solidFill>
              </a:rPr>
              <a:t>the right upper </a:t>
            </a:r>
            <a:r>
              <a:rPr lang="en-US" sz="2800" dirty="0" smtClean="0">
                <a:solidFill>
                  <a:srgbClr val="7030A0"/>
                </a:solidFill>
              </a:rPr>
              <a:t>quadrant, obscure </a:t>
            </a:r>
            <a:r>
              <a:rPr lang="en-US" sz="2800" dirty="0">
                <a:solidFill>
                  <a:srgbClr val="7030A0"/>
                </a:solidFill>
              </a:rPr>
              <a:t>liver dullness, and </a:t>
            </a:r>
            <a:r>
              <a:rPr lang="en-US" sz="2800" dirty="0" smtClean="0">
                <a:solidFill>
                  <a:srgbClr val="7030A0"/>
                </a:solidFill>
              </a:rPr>
              <a:t>falsely decrease </a:t>
            </a:r>
            <a:r>
              <a:rPr lang="en-US" sz="2800" dirty="0">
                <a:solidFill>
                  <a:srgbClr val="7030A0"/>
                </a:solidFill>
              </a:rPr>
              <a:t>the estimate of liver size.</a:t>
            </a:r>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591876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3"/>
            <a:ext cx="2962141" cy="699065"/>
          </a:xfrm>
        </p:spPr>
        <p:txBody>
          <a:bodyPr>
            <a:normAutofit fontScale="90000"/>
          </a:bodyPr>
          <a:lstStyle/>
          <a:p>
            <a:r>
              <a:rPr lang="en-US" dirty="0"/>
              <a:t>The Spleen</a:t>
            </a:r>
          </a:p>
        </p:txBody>
      </p:sp>
      <p:sp>
        <p:nvSpPr>
          <p:cNvPr id="3" name="Content Placeholder 2"/>
          <p:cNvSpPr>
            <a:spLocks noGrp="1"/>
          </p:cNvSpPr>
          <p:nvPr>
            <p:ph idx="1"/>
          </p:nvPr>
        </p:nvSpPr>
        <p:spPr>
          <a:xfrm>
            <a:off x="90151" y="592428"/>
            <a:ext cx="8626079" cy="6265572"/>
          </a:xfrm>
        </p:spPr>
        <p:txBody>
          <a:bodyPr>
            <a:normAutofit/>
          </a:bodyPr>
          <a:lstStyle/>
          <a:p>
            <a:pPr marL="0" indent="0">
              <a:buNone/>
            </a:pPr>
            <a:r>
              <a:rPr lang="en-US" sz="2800" dirty="0"/>
              <a:t>When a spleen enlarges, it expands anteriorly, downward, and medially, </a:t>
            </a:r>
            <a:r>
              <a:rPr lang="en-US" sz="2800" dirty="0" smtClean="0"/>
              <a:t>often replacing </a:t>
            </a:r>
            <a:r>
              <a:rPr lang="en-US" sz="2800" dirty="0"/>
              <a:t>the </a:t>
            </a:r>
            <a:r>
              <a:rPr lang="en-US" sz="2800" dirty="0" err="1"/>
              <a:t>tympany</a:t>
            </a:r>
            <a:r>
              <a:rPr lang="en-US" sz="2800" dirty="0"/>
              <a:t> of stomach and colon with the dullness of a </a:t>
            </a:r>
            <a:r>
              <a:rPr lang="en-US" sz="2800" dirty="0" smtClean="0"/>
              <a:t>solid organ</a:t>
            </a:r>
            <a:r>
              <a:rPr lang="en-US" sz="2800" dirty="0"/>
              <a:t>. Percussion </a:t>
            </a:r>
            <a:r>
              <a:rPr lang="en-US" sz="2800" dirty="0" smtClean="0"/>
              <a:t>cannot confirm </a:t>
            </a:r>
            <a:r>
              <a:rPr lang="en-US" sz="2800" dirty="0"/>
              <a:t>splenic enlargement but can raise </a:t>
            </a:r>
            <a:r>
              <a:rPr lang="en-US" sz="2800" dirty="0" smtClean="0"/>
              <a:t>suspicions </a:t>
            </a:r>
            <a:r>
              <a:rPr lang="en-US" sz="2800" dirty="0"/>
              <a:t>of </a:t>
            </a:r>
            <a:r>
              <a:rPr lang="en-US" sz="2800" dirty="0" smtClean="0"/>
              <a:t>it.</a:t>
            </a:r>
          </a:p>
          <a:p>
            <a:pPr marL="0" indent="0">
              <a:buNone/>
            </a:pPr>
            <a:r>
              <a:rPr lang="en-US" sz="2800" dirty="0"/>
              <a:t>Two techniques may help you to detect splenomegaly, an enlarged spleen:</a:t>
            </a:r>
          </a:p>
          <a:p>
            <a:pPr marL="0" indent="0">
              <a:buNone/>
            </a:pPr>
            <a:r>
              <a:rPr lang="en-US" sz="2800" dirty="0" smtClean="0"/>
              <a:t> </a:t>
            </a:r>
            <a:r>
              <a:rPr lang="en-US" sz="2800" i="1" dirty="0">
                <a:solidFill>
                  <a:schemeClr val="accent1"/>
                </a:solidFill>
              </a:rPr>
              <a:t>Percuss the left lower anterior chest wall </a:t>
            </a:r>
            <a:r>
              <a:rPr lang="en-US" sz="2800" dirty="0"/>
              <a:t>between lung resonance above </a:t>
            </a:r>
            <a:r>
              <a:rPr lang="en-US" sz="2800" dirty="0" smtClean="0"/>
              <a:t>and the </a:t>
            </a:r>
            <a:r>
              <a:rPr lang="en-US" sz="2800" dirty="0"/>
              <a:t>costal margin (an area termed </a:t>
            </a:r>
            <a:r>
              <a:rPr lang="en-US" sz="2800" dirty="0" err="1"/>
              <a:t>Traube’s</a:t>
            </a:r>
            <a:r>
              <a:rPr lang="en-US" sz="2800" dirty="0"/>
              <a:t> space). This is variable, but if </a:t>
            </a:r>
            <a:r>
              <a:rPr lang="en-US" sz="2800" dirty="0" err="1"/>
              <a:t>tympany</a:t>
            </a:r>
            <a:r>
              <a:rPr lang="en-US" sz="2800" dirty="0"/>
              <a:t> is prominent, especially </a:t>
            </a:r>
            <a:r>
              <a:rPr lang="en-US" sz="2800" dirty="0" err="1" smtClean="0"/>
              <a:t>laterally,splenomegaly</a:t>
            </a:r>
            <a:r>
              <a:rPr lang="en-US" sz="2800" dirty="0" smtClean="0"/>
              <a:t> </a:t>
            </a:r>
            <a:r>
              <a:rPr lang="en-US" sz="2800" dirty="0"/>
              <a:t>is not likely. The dullness of a normal spleen is usually </a:t>
            </a:r>
            <a:r>
              <a:rPr lang="en-US" sz="2800" dirty="0" smtClean="0"/>
              <a:t>hidden within </a:t>
            </a:r>
            <a:r>
              <a:rPr lang="en-US" sz="2800" dirty="0"/>
              <a:t>the dullness of other posterior tissues.</a:t>
            </a:r>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31</a:t>
            </a:fld>
            <a:endParaRPr lang="en-US" dirty="0"/>
          </a:p>
        </p:txBody>
      </p:sp>
      <p:pic>
        <p:nvPicPr>
          <p:cNvPr id="7" name="Picture 6"/>
          <p:cNvPicPr>
            <a:picLocks noChangeAspect="1"/>
          </p:cNvPicPr>
          <p:nvPr/>
        </p:nvPicPr>
        <p:blipFill>
          <a:blip r:embed="rId2"/>
          <a:stretch>
            <a:fillRect/>
          </a:stretch>
        </p:blipFill>
        <p:spPr>
          <a:xfrm>
            <a:off x="8716231" y="9273"/>
            <a:ext cx="3475769" cy="2695290"/>
          </a:xfrm>
          <a:prstGeom prst="rect">
            <a:avLst/>
          </a:prstGeom>
        </p:spPr>
      </p:pic>
      <p:cxnSp>
        <p:nvCxnSpPr>
          <p:cNvPr id="9" name="Straight Connector 8"/>
          <p:cNvCxnSpPr/>
          <p:nvPr/>
        </p:nvCxnSpPr>
        <p:spPr>
          <a:xfrm flipH="1">
            <a:off x="8778240" y="1436914"/>
            <a:ext cx="317296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8778240" y="1698171"/>
            <a:ext cx="3172968" cy="27598"/>
          </a:xfrm>
          <a:prstGeom prst="line">
            <a:avLst/>
          </a:prstGeom>
          <a:ln w="28575"/>
        </p:spPr>
        <p:style>
          <a:lnRef idx="1">
            <a:schemeClr val="dk1"/>
          </a:lnRef>
          <a:fillRef idx="0">
            <a:schemeClr val="dk1"/>
          </a:fillRef>
          <a:effectRef idx="0">
            <a:schemeClr val="dk1"/>
          </a:effectRef>
          <a:fontRef idx="minor">
            <a:schemeClr val="tx1"/>
          </a:fontRef>
        </p:style>
      </p:cxnSp>
      <p:sp>
        <p:nvSpPr>
          <p:cNvPr id="29" name="Chevron 28"/>
          <p:cNvSpPr/>
          <p:nvPr/>
        </p:nvSpPr>
        <p:spPr>
          <a:xfrm rot="5400000">
            <a:off x="10144954" y="1448229"/>
            <a:ext cx="212501" cy="212501"/>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30" name="Picture 29"/>
          <p:cNvPicPr>
            <a:picLocks noChangeAspect="1"/>
          </p:cNvPicPr>
          <p:nvPr/>
        </p:nvPicPr>
        <p:blipFill>
          <a:blip r:embed="rId3"/>
          <a:stretch>
            <a:fillRect/>
          </a:stretch>
        </p:blipFill>
        <p:spPr>
          <a:xfrm>
            <a:off x="9693520" y="1418760"/>
            <a:ext cx="219475" cy="243861"/>
          </a:xfrm>
          <a:prstGeom prst="rect">
            <a:avLst/>
          </a:prstGeom>
        </p:spPr>
      </p:pic>
      <p:pic>
        <p:nvPicPr>
          <p:cNvPr id="31" name="Picture 30"/>
          <p:cNvPicPr>
            <a:picLocks noChangeAspect="1"/>
          </p:cNvPicPr>
          <p:nvPr/>
        </p:nvPicPr>
        <p:blipFill>
          <a:blip r:embed="rId4"/>
          <a:stretch>
            <a:fillRect/>
          </a:stretch>
        </p:blipFill>
        <p:spPr>
          <a:xfrm>
            <a:off x="8757080" y="2704563"/>
            <a:ext cx="3434920" cy="3467637"/>
          </a:xfrm>
          <a:prstGeom prst="rect">
            <a:avLst/>
          </a:prstGeom>
        </p:spPr>
      </p:pic>
      <p:cxnSp>
        <p:nvCxnSpPr>
          <p:cNvPr id="33" name="Straight Connector 32"/>
          <p:cNvCxnSpPr/>
          <p:nvPr/>
        </p:nvCxnSpPr>
        <p:spPr>
          <a:xfrm>
            <a:off x="8778240" y="4572000"/>
            <a:ext cx="3413760" cy="26126"/>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8778240" y="4979010"/>
            <a:ext cx="3413760" cy="26126"/>
          </a:xfrm>
          <a:prstGeom prst="line">
            <a:avLst/>
          </a:prstGeom>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5"/>
          <a:stretch>
            <a:fillRect/>
          </a:stretch>
        </p:blipFill>
        <p:spPr>
          <a:xfrm>
            <a:off x="10131883" y="4305781"/>
            <a:ext cx="225572" cy="237765"/>
          </a:xfrm>
          <a:prstGeom prst="rect">
            <a:avLst/>
          </a:prstGeom>
        </p:spPr>
      </p:pic>
      <p:pic>
        <p:nvPicPr>
          <p:cNvPr id="38" name="Picture 37"/>
          <p:cNvPicPr>
            <a:picLocks noChangeAspect="1"/>
          </p:cNvPicPr>
          <p:nvPr/>
        </p:nvPicPr>
        <p:blipFill>
          <a:blip r:embed="rId5"/>
          <a:stretch>
            <a:fillRect/>
          </a:stretch>
        </p:blipFill>
        <p:spPr>
          <a:xfrm>
            <a:off x="9693520" y="4302176"/>
            <a:ext cx="225572" cy="237765"/>
          </a:xfrm>
          <a:prstGeom prst="rect">
            <a:avLst/>
          </a:prstGeom>
        </p:spPr>
      </p:pic>
    </p:spTree>
    <p:extLst>
      <p:ext uri="{BB962C8B-B14F-4D97-AF65-F5344CB8AC3E}">
        <p14:creationId xmlns:p14="http://schemas.microsoft.com/office/powerpoint/2010/main" val="265553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32</a:t>
            </a:fld>
            <a:endParaRPr lang="en-US" dirty="0"/>
          </a:p>
        </p:txBody>
      </p:sp>
      <p:sp>
        <p:nvSpPr>
          <p:cNvPr id="5" name="Rectangle 4"/>
          <p:cNvSpPr/>
          <p:nvPr/>
        </p:nvSpPr>
        <p:spPr>
          <a:xfrm>
            <a:off x="412124" y="631065"/>
            <a:ext cx="11539084" cy="3108543"/>
          </a:xfrm>
          <a:prstGeom prst="rect">
            <a:avLst/>
          </a:prstGeom>
        </p:spPr>
        <p:txBody>
          <a:bodyPr wrap="square">
            <a:spAutoFit/>
          </a:bodyPr>
          <a:lstStyle/>
          <a:p>
            <a:r>
              <a:rPr lang="en-US" sz="2800" i="1" dirty="0">
                <a:solidFill>
                  <a:schemeClr val="accent1"/>
                </a:solidFill>
              </a:rPr>
              <a:t>Check for a splenic percussion sign. </a:t>
            </a:r>
            <a:r>
              <a:rPr lang="en-US" sz="2800" dirty="0"/>
              <a:t>Percuss the lowest interspace in the left anterior axillary line, as shown below. This area is usually </a:t>
            </a:r>
            <a:r>
              <a:rPr lang="en-US" sz="2800" dirty="0" err="1"/>
              <a:t>tympanitic</a:t>
            </a:r>
            <a:r>
              <a:rPr lang="en-US" sz="2800" dirty="0"/>
              <a:t>. Then ask the patient to take a deep breath, and percuss again. When spleen size is normal, the percussion note usually remains </a:t>
            </a:r>
            <a:r>
              <a:rPr lang="en-US" sz="2800" dirty="0" err="1"/>
              <a:t>tympanitic</a:t>
            </a:r>
            <a:r>
              <a:rPr lang="en-US" sz="2800" dirty="0" smtClean="0"/>
              <a:t>.</a:t>
            </a:r>
          </a:p>
          <a:p>
            <a:pPr algn="ctr"/>
            <a:r>
              <a:rPr lang="en-US" sz="2800" dirty="0">
                <a:solidFill>
                  <a:srgbClr val="C00000"/>
                </a:solidFill>
              </a:rPr>
              <a:t>If either or both of these tests is positive, pay extra attention to palpating </a:t>
            </a:r>
            <a:r>
              <a:rPr lang="en-US" sz="2800" dirty="0" smtClean="0">
                <a:solidFill>
                  <a:srgbClr val="C00000"/>
                </a:solidFill>
              </a:rPr>
              <a:t>the spleen</a:t>
            </a:r>
            <a:r>
              <a:rPr lang="en-US" sz="2800" dirty="0">
                <a:solidFill>
                  <a:srgbClr val="C00000"/>
                </a:solidFill>
              </a:rPr>
              <a:t>.</a:t>
            </a:r>
          </a:p>
        </p:txBody>
      </p:sp>
      <p:sp>
        <p:nvSpPr>
          <p:cNvPr id="6" name="Rectangle 5"/>
          <p:cNvSpPr/>
          <p:nvPr/>
        </p:nvSpPr>
        <p:spPr>
          <a:xfrm>
            <a:off x="412124" y="4529142"/>
            <a:ext cx="11440346" cy="1384995"/>
          </a:xfrm>
          <a:prstGeom prst="rect">
            <a:avLst/>
          </a:prstGeom>
        </p:spPr>
        <p:txBody>
          <a:bodyPr wrap="square">
            <a:spAutoFit/>
          </a:bodyPr>
          <a:lstStyle/>
          <a:p>
            <a:r>
              <a:rPr lang="en-US" sz="2800" dirty="0">
                <a:solidFill>
                  <a:srgbClr val="0070C0"/>
                </a:solidFill>
              </a:rPr>
              <a:t>A change in percussion note </a:t>
            </a:r>
            <a:r>
              <a:rPr lang="en-US" sz="2800" dirty="0" smtClean="0">
                <a:solidFill>
                  <a:srgbClr val="0070C0"/>
                </a:solidFill>
              </a:rPr>
              <a:t>from </a:t>
            </a:r>
            <a:r>
              <a:rPr lang="en-US" sz="2800" dirty="0" err="1" smtClean="0">
                <a:solidFill>
                  <a:srgbClr val="0070C0"/>
                </a:solidFill>
              </a:rPr>
              <a:t>tympany</a:t>
            </a:r>
            <a:r>
              <a:rPr lang="en-US" sz="2800" dirty="0" smtClean="0">
                <a:solidFill>
                  <a:srgbClr val="0070C0"/>
                </a:solidFill>
              </a:rPr>
              <a:t> </a:t>
            </a:r>
            <a:r>
              <a:rPr lang="en-US" sz="2800" dirty="0">
                <a:solidFill>
                  <a:srgbClr val="0070C0"/>
                </a:solidFill>
              </a:rPr>
              <a:t>to dullness on inspiration</a:t>
            </a:r>
          </a:p>
          <a:p>
            <a:r>
              <a:rPr lang="en-US" sz="2800" dirty="0">
                <a:solidFill>
                  <a:srgbClr val="0070C0"/>
                </a:solidFill>
              </a:rPr>
              <a:t>suggests splenic enlargement. </a:t>
            </a:r>
            <a:r>
              <a:rPr lang="en-US" sz="2800" dirty="0" smtClean="0">
                <a:solidFill>
                  <a:srgbClr val="0070C0"/>
                </a:solidFill>
              </a:rPr>
              <a:t>This is </a:t>
            </a:r>
            <a:r>
              <a:rPr lang="en-US" sz="2800" dirty="0">
                <a:solidFill>
                  <a:srgbClr val="0070C0"/>
                </a:solidFill>
              </a:rPr>
              <a:t>a positive splenic percussion </a:t>
            </a:r>
            <a:r>
              <a:rPr lang="en-US" sz="2800" dirty="0" smtClean="0">
                <a:solidFill>
                  <a:srgbClr val="0070C0"/>
                </a:solidFill>
              </a:rPr>
              <a:t>sign.</a:t>
            </a:r>
            <a:endParaRPr lang="en-US" sz="2800" dirty="0">
              <a:solidFill>
                <a:srgbClr val="0070C0"/>
              </a:solidFill>
            </a:endParaRPr>
          </a:p>
        </p:txBody>
      </p:sp>
    </p:spTree>
    <p:extLst>
      <p:ext uri="{BB962C8B-B14F-4D97-AF65-F5344CB8AC3E}">
        <p14:creationId xmlns:p14="http://schemas.microsoft.com/office/powerpoint/2010/main" val="1038178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33</a:t>
            </a:fld>
            <a:endParaRPr lang="en-US" dirty="0"/>
          </a:p>
        </p:txBody>
      </p:sp>
      <p:sp>
        <p:nvSpPr>
          <p:cNvPr id="5" name="Rectangle 4"/>
          <p:cNvSpPr/>
          <p:nvPr/>
        </p:nvSpPr>
        <p:spPr>
          <a:xfrm>
            <a:off x="0" y="0"/>
            <a:ext cx="12192000" cy="4555093"/>
          </a:xfrm>
          <a:prstGeom prst="rect">
            <a:avLst/>
          </a:prstGeom>
        </p:spPr>
        <p:txBody>
          <a:bodyPr wrap="square">
            <a:spAutoFit/>
          </a:bodyPr>
          <a:lstStyle/>
          <a:p>
            <a:pPr algn="ctr"/>
            <a:r>
              <a:rPr lang="en-US" sz="3200" dirty="0" smtClean="0">
                <a:solidFill>
                  <a:srgbClr val="0070C0"/>
                </a:solidFill>
              </a:rPr>
              <a:t>SHIFTING  DULLNESS  </a:t>
            </a:r>
          </a:p>
          <a:p>
            <a:r>
              <a:rPr lang="en-US" sz="2400" dirty="0" smtClean="0"/>
              <a:t>	</a:t>
            </a:r>
            <a:r>
              <a:rPr lang="en-US" sz="2400" dirty="0" smtClean="0">
                <a:solidFill>
                  <a:schemeClr val="accent1"/>
                </a:solidFill>
              </a:rPr>
              <a:t>This </a:t>
            </a:r>
            <a:r>
              <a:rPr lang="en-US" sz="2400" dirty="0">
                <a:solidFill>
                  <a:schemeClr val="accent1"/>
                </a:solidFill>
              </a:rPr>
              <a:t>test is to demonstrate the presence of ascites. With the patient supine, percuss from the midline out to the flanks </a:t>
            </a:r>
            <a:r>
              <a:rPr lang="en-US" sz="2400" dirty="0" smtClean="0">
                <a:solidFill>
                  <a:schemeClr val="accent1"/>
                </a:solidFill>
              </a:rPr>
              <a:t>. </a:t>
            </a:r>
            <a:r>
              <a:rPr lang="en-US" sz="2400" dirty="0">
                <a:solidFill>
                  <a:schemeClr val="accent1"/>
                </a:solidFill>
              </a:rPr>
              <a:t>Note any change from resonant to dull. </a:t>
            </a:r>
            <a:endParaRPr lang="en-US" sz="2400" dirty="0" smtClean="0">
              <a:solidFill>
                <a:schemeClr val="accent1"/>
              </a:solidFill>
            </a:endParaRPr>
          </a:p>
          <a:p>
            <a:pPr>
              <a:buFont typeface="+mj-lt"/>
              <a:buAutoNum type="arabicPeriod"/>
            </a:pPr>
            <a:r>
              <a:rPr lang="en-US" sz="2400" dirty="0" smtClean="0">
                <a:solidFill>
                  <a:srgbClr val="FF0000"/>
                </a:solidFill>
              </a:rPr>
              <a:t> </a:t>
            </a:r>
            <a:r>
              <a:rPr lang="en-US" sz="2400" dirty="0">
                <a:solidFill>
                  <a:srgbClr val="FF0000"/>
                </a:solidFill>
              </a:rPr>
              <a:t>There are two methods : Keep </a:t>
            </a:r>
            <a:r>
              <a:rPr lang="en-US" sz="2400" dirty="0" smtClean="0">
                <a:solidFill>
                  <a:srgbClr val="FF0000"/>
                </a:solidFill>
              </a:rPr>
              <a:t>our </a:t>
            </a:r>
            <a:r>
              <a:rPr lang="en-US" sz="2400" dirty="0">
                <a:solidFill>
                  <a:srgbClr val="FF0000"/>
                </a:solidFill>
              </a:rPr>
              <a:t>finger on the site of dullness in the flank and ask the patient to turn onto the opposite side. Pause for at least 10 seconds to allow any ascites to gravitate; then percuss again and if that area is now resonant, </a:t>
            </a:r>
            <a:r>
              <a:rPr lang="en-US" sz="2400" dirty="0" smtClean="0">
                <a:solidFill>
                  <a:srgbClr val="FF0000"/>
                </a:solidFill>
              </a:rPr>
              <a:t>we </a:t>
            </a:r>
            <a:r>
              <a:rPr lang="en-US" sz="2400" dirty="0">
                <a:solidFill>
                  <a:srgbClr val="FF0000"/>
                </a:solidFill>
              </a:rPr>
              <a:t>have demonstrated shifting dullness as the </a:t>
            </a:r>
            <a:r>
              <a:rPr lang="en-US" sz="2400" dirty="0" err="1">
                <a:solidFill>
                  <a:srgbClr val="FF0000"/>
                </a:solidFill>
              </a:rPr>
              <a:t>ascitic</a:t>
            </a:r>
            <a:r>
              <a:rPr lang="en-US" sz="2400" dirty="0">
                <a:solidFill>
                  <a:srgbClr val="FF0000"/>
                </a:solidFill>
              </a:rPr>
              <a:t> fluid became dependent. </a:t>
            </a:r>
            <a:endParaRPr lang="en-US" sz="2400" dirty="0"/>
          </a:p>
          <a:p>
            <a:r>
              <a:rPr lang="en-US" sz="2400" dirty="0" smtClean="0">
                <a:solidFill>
                  <a:schemeClr val="accent4"/>
                </a:solidFill>
              </a:rPr>
              <a:t>2. Mark </a:t>
            </a:r>
            <a:r>
              <a:rPr lang="en-US" sz="2400" dirty="0">
                <a:solidFill>
                  <a:schemeClr val="accent4"/>
                </a:solidFill>
              </a:rPr>
              <a:t>the point at which the percussion note changes from resonant to dull with a pen on a line parallel to the flank. Ask the patient to turn to the same side and repeat the </a:t>
            </a:r>
            <a:r>
              <a:rPr lang="en-US" sz="2400" dirty="0" err="1">
                <a:solidFill>
                  <a:schemeClr val="accent4"/>
                </a:solidFill>
              </a:rPr>
              <a:t>manoeuvre</a:t>
            </a:r>
            <a:r>
              <a:rPr lang="en-US" sz="2400" dirty="0">
                <a:solidFill>
                  <a:schemeClr val="accent4"/>
                </a:solidFill>
              </a:rPr>
              <a:t>: if the line has moved 'up' the abdomen towards the midline, </a:t>
            </a:r>
            <a:r>
              <a:rPr lang="en-US" sz="2400" dirty="0" smtClean="0">
                <a:solidFill>
                  <a:schemeClr val="accent4"/>
                </a:solidFill>
              </a:rPr>
              <a:t>we </a:t>
            </a:r>
            <a:r>
              <a:rPr lang="en-US" sz="2400" dirty="0">
                <a:solidFill>
                  <a:schemeClr val="accent4"/>
                </a:solidFill>
              </a:rPr>
              <a:t>have demonstrated shifting dullness.</a:t>
            </a:r>
          </a:p>
          <a:p>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788921" y="4176248"/>
            <a:ext cx="7543800" cy="2461661"/>
          </a:xfrm>
          <a:prstGeom prst="rect">
            <a:avLst/>
          </a:prstGeom>
        </p:spPr>
      </p:pic>
    </p:spTree>
    <p:extLst>
      <p:ext uri="{BB962C8B-B14F-4D97-AF65-F5344CB8AC3E}">
        <p14:creationId xmlns:p14="http://schemas.microsoft.com/office/powerpoint/2010/main" val="2655607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Puddle Sign</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00B050"/>
                </a:solidFill>
              </a:rPr>
              <a:t>Patient is made to adapt knee elbow position, in which </a:t>
            </a:r>
            <a:r>
              <a:rPr lang="en-US" sz="3200" dirty="0" err="1" smtClean="0">
                <a:solidFill>
                  <a:srgbClr val="00B050"/>
                </a:solidFill>
              </a:rPr>
              <a:t>periumbilical</a:t>
            </a:r>
            <a:r>
              <a:rPr lang="en-US" sz="3200" dirty="0" smtClean="0">
                <a:solidFill>
                  <a:srgbClr val="00B050"/>
                </a:solidFill>
              </a:rPr>
              <a:t> region become more dependent. Fluid collection in this can be demonstrated by  dullness on </a:t>
            </a:r>
            <a:r>
              <a:rPr lang="en-US" sz="3200" dirty="0" err="1" smtClean="0">
                <a:solidFill>
                  <a:srgbClr val="00B050"/>
                </a:solidFill>
              </a:rPr>
              <a:t>percussion.It</a:t>
            </a:r>
            <a:r>
              <a:rPr lang="en-US" sz="3200" dirty="0" smtClean="0">
                <a:solidFill>
                  <a:srgbClr val="00B050"/>
                </a:solidFill>
              </a:rPr>
              <a:t> can be demonstrated if fluid in peritoneal cavity . </a:t>
            </a:r>
            <a:endParaRPr lang="en-US" sz="3200" dirty="0">
              <a:solidFill>
                <a:srgbClr val="00B050"/>
              </a:solidFill>
            </a:endParaRPr>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439338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35</a:t>
            </a:fld>
            <a:endParaRPr lang="en-US" dirty="0"/>
          </a:p>
        </p:txBody>
      </p:sp>
      <p:pic>
        <p:nvPicPr>
          <p:cNvPr id="5" name="Picture 4"/>
          <p:cNvPicPr>
            <a:picLocks noChangeAspect="1"/>
          </p:cNvPicPr>
          <p:nvPr/>
        </p:nvPicPr>
        <p:blipFill>
          <a:blip r:embed="rId2"/>
          <a:stretch>
            <a:fillRect/>
          </a:stretch>
        </p:blipFill>
        <p:spPr>
          <a:xfrm>
            <a:off x="3267075" y="4115753"/>
            <a:ext cx="5619914" cy="2742247"/>
          </a:xfrm>
          <a:prstGeom prst="rect">
            <a:avLst/>
          </a:prstGeom>
        </p:spPr>
      </p:pic>
      <p:sp>
        <p:nvSpPr>
          <p:cNvPr id="6" name="Rectangle 5"/>
          <p:cNvSpPr/>
          <p:nvPr/>
        </p:nvSpPr>
        <p:spPr>
          <a:xfrm>
            <a:off x="0" y="0"/>
            <a:ext cx="12192000" cy="584775"/>
          </a:xfrm>
          <a:prstGeom prst="rect">
            <a:avLst/>
          </a:prstGeom>
        </p:spPr>
        <p:txBody>
          <a:bodyPr wrap="square">
            <a:spAutoFit/>
          </a:bodyPr>
          <a:lstStyle/>
          <a:p>
            <a:pPr algn="ctr"/>
            <a:r>
              <a:rPr lang="en-US" sz="3200" dirty="0">
                <a:solidFill>
                  <a:schemeClr val="accent4"/>
                </a:solidFill>
                <a:effectLst>
                  <a:outerShdw blurRad="38100" dist="38100" dir="2700000" algn="tl">
                    <a:srgbClr val="000000">
                      <a:alpha val="43137"/>
                    </a:srgbClr>
                  </a:outerShdw>
                </a:effectLst>
              </a:rPr>
              <a:t>FLUID THRILL-Test for a fluid wave.</a:t>
            </a:r>
          </a:p>
        </p:txBody>
      </p:sp>
      <p:sp>
        <p:nvSpPr>
          <p:cNvPr id="7" name="Rectangle 6"/>
          <p:cNvSpPr/>
          <p:nvPr/>
        </p:nvSpPr>
        <p:spPr>
          <a:xfrm>
            <a:off x="0" y="584776"/>
            <a:ext cx="12192000" cy="3970318"/>
          </a:xfrm>
          <a:prstGeom prst="rect">
            <a:avLst/>
          </a:prstGeom>
        </p:spPr>
        <p:txBody>
          <a:bodyPr wrap="square">
            <a:spAutoFit/>
          </a:bodyPr>
          <a:lstStyle/>
          <a:p>
            <a:r>
              <a:rPr lang="en-US" sz="2800" dirty="0" smtClean="0">
                <a:solidFill>
                  <a:srgbClr val="00B0F0"/>
                </a:solidFill>
              </a:rPr>
              <a:t>Place </a:t>
            </a:r>
            <a:r>
              <a:rPr lang="en-US" sz="2800" dirty="0">
                <a:solidFill>
                  <a:srgbClr val="00B0F0"/>
                </a:solidFill>
              </a:rPr>
              <a:t>the palm of </a:t>
            </a:r>
            <a:r>
              <a:rPr lang="en-US" sz="2800" dirty="0" smtClean="0">
                <a:solidFill>
                  <a:srgbClr val="00B0F0"/>
                </a:solidFill>
              </a:rPr>
              <a:t> our </a:t>
            </a:r>
            <a:r>
              <a:rPr lang="en-US" sz="2800" dirty="0">
                <a:solidFill>
                  <a:srgbClr val="00B0F0"/>
                </a:solidFill>
              </a:rPr>
              <a:t>left hand flat against the left side of the abdomen, flick a finger of your right hand against the right side of the abdomen. If </a:t>
            </a:r>
            <a:r>
              <a:rPr lang="en-US" sz="2800" dirty="0" smtClean="0">
                <a:solidFill>
                  <a:srgbClr val="00B0F0"/>
                </a:solidFill>
              </a:rPr>
              <a:t>we </a:t>
            </a:r>
            <a:r>
              <a:rPr lang="en-US" sz="2800" dirty="0">
                <a:solidFill>
                  <a:srgbClr val="00B0F0"/>
                </a:solidFill>
              </a:rPr>
              <a:t>feel a ripple against </a:t>
            </a:r>
            <a:r>
              <a:rPr lang="en-US" sz="2800" dirty="0" smtClean="0">
                <a:solidFill>
                  <a:srgbClr val="00B0F0"/>
                </a:solidFill>
              </a:rPr>
              <a:t>our </a:t>
            </a:r>
            <a:r>
              <a:rPr lang="en-US" sz="2800" dirty="0">
                <a:solidFill>
                  <a:srgbClr val="00B0F0"/>
                </a:solidFill>
              </a:rPr>
              <a:t>left hand, ask the patient (or an assistant) to place the edge of a hand on the midline of the abdomen </a:t>
            </a:r>
            <a:r>
              <a:rPr lang="en-US" sz="2800" dirty="0" smtClean="0">
                <a:solidFill>
                  <a:srgbClr val="00B0F0"/>
                </a:solidFill>
              </a:rPr>
              <a:t>. </a:t>
            </a:r>
            <a:r>
              <a:rPr lang="en-US" sz="2800" dirty="0">
                <a:solidFill>
                  <a:srgbClr val="00B0F0"/>
                </a:solidFill>
              </a:rPr>
              <a:t>This prevents transmission of the impulse via the skin. If </a:t>
            </a:r>
            <a:r>
              <a:rPr lang="en-US" sz="2800" dirty="0" smtClean="0">
                <a:solidFill>
                  <a:srgbClr val="00B0F0"/>
                </a:solidFill>
              </a:rPr>
              <a:t>we </a:t>
            </a:r>
            <a:r>
              <a:rPr lang="en-US" sz="2800" dirty="0">
                <a:solidFill>
                  <a:srgbClr val="00B0F0"/>
                </a:solidFill>
              </a:rPr>
              <a:t>still feel a ripple against </a:t>
            </a:r>
            <a:r>
              <a:rPr lang="en-US" sz="2800" dirty="0" smtClean="0">
                <a:solidFill>
                  <a:srgbClr val="00B0F0"/>
                </a:solidFill>
              </a:rPr>
              <a:t>our </a:t>
            </a:r>
            <a:r>
              <a:rPr lang="en-US" sz="2800" dirty="0">
                <a:solidFill>
                  <a:srgbClr val="00B0F0"/>
                </a:solidFill>
              </a:rPr>
              <a:t>left hand this is a fluid thrill. This sign is only present when ascites is obvious. </a:t>
            </a:r>
            <a:endParaRPr lang="en-US" sz="2800" dirty="0" smtClean="0">
              <a:solidFill>
                <a:srgbClr val="00B0F0"/>
              </a:solidFill>
            </a:endParaRPr>
          </a:p>
          <a:p>
            <a:r>
              <a:rPr lang="en-US" sz="2800" dirty="0" smtClean="0">
                <a:solidFill>
                  <a:schemeClr val="accent1"/>
                </a:solidFill>
              </a:rPr>
              <a:t>we </a:t>
            </a:r>
            <a:r>
              <a:rPr lang="en-US" sz="2800" dirty="0">
                <a:solidFill>
                  <a:schemeClr val="accent1"/>
                </a:solidFill>
              </a:rPr>
              <a:t>find central dullness and lateral resonance in a woman, suspect a giant ovarian cyst. </a:t>
            </a:r>
          </a:p>
        </p:txBody>
      </p:sp>
    </p:spTree>
    <p:extLst>
      <p:ext uri="{BB962C8B-B14F-4D97-AF65-F5344CB8AC3E}">
        <p14:creationId xmlns:p14="http://schemas.microsoft.com/office/powerpoint/2010/main" val="1058658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palpation</a:t>
            </a:r>
            <a:endParaRPr lang="en-US" dirty="0"/>
          </a:p>
        </p:txBody>
      </p:sp>
    </p:spTree>
    <p:extLst>
      <p:ext uri="{BB962C8B-B14F-4D97-AF65-F5344CB8AC3E}">
        <p14:creationId xmlns:p14="http://schemas.microsoft.com/office/powerpoint/2010/main" val="384706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37</a:t>
            </a:fld>
            <a:endParaRPr lang="en-US" dirty="0"/>
          </a:p>
        </p:txBody>
      </p:sp>
      <p:sp>
        <p:nvSpPr>
          <p:cNvPr id="5" name="Rectangle 4"/>
          <p:cNvSpPr/>
          <p:nvPr/>
        </p:nvSpPr>
        <p:spPr>
          <a:xfrm>
            <a:off x="0" y="0"/>
            <a:ext cx="12192000" cy="6370975"/>
          </a:xfrm>
          <a:prstGeom prst="rect">
            <a:avLst/>
          </a:prstGeom>
        </p:spPr>
        <p:txBody>
          <a:bodyPr wrap="square">
            <a:spAutoFit/>
          </a:bodyPr>
          <a:lstStyle/>
          <a:p>
            <a:r>
              <a:rPr lang="en-US" sz="2400" dirty="0">
                <a:solidFill>
                  <a:schemeClr val="accent1"/>
                </a:solidFill>
              </a:rPr>
              <a:t>Examination Sequence </a:t>
            </a:r>
          </a:p>
          <a:p>
            <a:r>
              <a:rPr lang="en-US" sz="2400" dirty="0" smtClean="0">
                <a:solidFill>
                  <a:srgbClr val="7030A0"/>
                </a:solidFill>
              </a:rPr>
              <a:t>→ </a:t>
            </a:r>
            <a:r>
              <a:rPr lang="en-US" sz="2400" dirty="0">
                <a:solidFill>
                  <a:srgbClr val="7030A0"/>
                </a:solidFill>
              </a:rPr>
              <a:t>Ensure that your hands are warm. If the patient is in a low bed, sit on, or kneel beside, the bed on the patient's right side.</a:t>
            </a:r>
          </a:p>
          <a:p>
            <a:r>
              <a:rPr lang="en-US" sz="2400" dirty="0">
                <a:solidFill>
                  <a:srgbClr val="7030A0"/>
                </a:solidFill>
              </a:rPr>
              <a:t>→ Ask the patient to place his arms alongside his body to help relax the abdominal wall. Placing a pillow under the patient's knees may also help by allowing flexion of the hips </a:t>
            </a:r>
            <a:r>
              <a:rPr lang="en-US" sz="2400" dirty="0" smtClean="0">
                <a:solidFill>
                  <a:srgbClr val="7030A0"/>
                </a:solidFill>
              </a:rPr>
              <a:t>.</a:t>
            </a:r>
            <a:endParaRPr lang="en-US" sz="2400" dirty="0">
              <a:solidFill>
                <a:srgbClr val="7030A0"/>
              </a:solidFill>
            </a:endParaRPr>
          </a:p>
          <a:p>
            <a:r>
              <a:rPr lang="en-US" sz="2400" dirty="0">
                <a:solidFill>
                  <a:srgbClr val="7030A0"/>
                </a:solidFill>
              </a:rPr>
              <a:t>→ Ask the patient to show you where he feels pain before you start, and to report any tenderness as you examine him.</a:t>
            </a:r>
          </a:p>
          <a:p>
            <a:r>
              <a:rPr lang="en-US" sz="2400" dirty="0">
                <a:solidFill>
                  <a:srgbClr val="7030A0"/>
                </a:solidFill>
              </a:rPr>
              <a:t>→ Begin with gentle superficial examination of the whole abdomen. If the patient has abdominal pain, start away from the site of maximal pain and move in a systematic manner through the nine regions of the abdomen.</a:t>
            </a:r>
          </a:p>
          <a:p>
            <a:r>
              <a:rPr lang="en-US" sz="2400" dirty="0">
                <a:solidFill>
                  <a:srgbClr val="7030A0"/>
                </a:solidFill>
              </a:rPr>
              <a:t>→ Use your right hand, keeping it flat and in contact with the abdominal wall, and avoid using your finger tips. As you palpate, watch the patient's face for any sign of discomfort.</a:t>
            </a:r>
          </a:p>
          <a:p>
            <a:r>
              <a:rPr lang="en-US" sz="2400" dirty="0">
                <a:solidFill>
                  <a:srgbClr val="7030A0"/>
                </a:solidFill>
              </a:rPr>
              <a:t>→ Palpate lightly in each region in turn, then repeat this palpating deeply.</a:t>
            </a:r>
          </a:p>
          <a:p>
            <a:r>
              <a:rPr lang="en-US" sz="2400" dirty="0">
                <a:solidFill>
                  <a:srgbClr val="7030A0"/>
                </a:solidFill>
              </a:rPr>
              <a:t>→ Test muscle tone by light dipping movements with your fingers. </a:t>
            </a:r>
          </a:p>
          <a:p>
            <a:r>
              <a:rPr lang="en-US" sz="2400" dirty="0">
                <a:solidFill>
                  <a:srgbClr val="7030A0"/>
                </a:solidFill>
              </a:rPr>
              <a:t> </a:t>
            </a:r>
          </a:p>
        </p:txBody>
      </p:sp>
    </p:spTree>
    <p:extLst>
      <p:ext uri="{BB962C8B-B14F-4D97-AF65-F5344CB8AC3E}">
        <p14:creationId xmlns:p14="http://schemas.microsoft.com/office/powerpoint/2010/main" val="2736598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38</a:t>
            </a:fld>
            <a:endParaRPr lang="en-US" dirty="0"/>
          </a:p>
        </p:txBody>
      </p:sp>
      <p:sp>
        <p:nvSpPr>
          <p:cNvPr id="5" name="Rectangle 4"/>
          <p:cNvSpPr/>
          <p:nvPr/>
        </p:nvSpPr>
        <p:spPr>
          <a:xfrm>
            <a:off x="0" y="0"/>
            <a:ext cx="12192000" cy="6432530"/>
          </a:xfrm>
          <a:prstGeom prst="rect">
            <a:avLst/>
          </a:prstGeom>
        </p:spPr>
        <p:txBody>
          <a:bodyPr wrap="square">
            <a:spAutoFit/>
          </a:bodyPr>
          <a:lstStyle/>
          <a:p>
            <a:pPr algn="ctr"/>
            <a:r>
              <a:rPr lang="en-US" sz="2800" dirty="0" smtClean="0">
                <a:solidFill>
                  <a:schemeClr val="accent5"/>
                </a:solidFill>
              </a:rPr>
              <a:t>LIGHT PALPATION. </a:t>
            </a:r>
          </a:p>
          <a:p>
            <a:endParaRPr lang="en-US" sz="2400" dirty="0">
              <a:solidFill>
                <a:schemeClr val="accent5"/>
              </a:solidFill>
            </a:endParaRPr>
          </a:p>
          <a:p>
            <a:pPr marL="342900" indent="-342900">
              <a:buFont typeface="Wingdings" panose="05000000000000000000" pitchFamily="2" charset="2"/>
              <a:buChar char="v"/>
            </a:pPr>
            <a:r>
              <a:rPr lang="en-US" sz="2400" dirty="0" smtClean="0">
                <a:solidFill>
                  <a:schemeClr val="accent5"/>
                </a:solidFill>
              </a:rPr>
              <a:t>Feeling </a:t>
            </a:r>
            <a:r>
              <a:rPr lang="en-US" sz="2400" dirty="0">
                <a:solidFill>
                  <a:schemeClr val="accent5"/>
                </a:solidFill>
              </a:rPr>
              <a:t>the abdomen gently is especially helpful </a:t>
            </a:r>
            <a:r>
              <a:rPr lang="en-US" sz="2400" dirty="0" smtClean="0">
                <a:solidFill>
                  <a:schemeClr val="accent5"/>
                </a:solidFill>
              </a:rPr>
              <a:t>in identifying abdominal </a:t>
            </a:r>
            <a:r>
              <a:rPr lang="en-US" sz="2400" dirty="0">
                <a:solidFill>
                  <a:schemeClr val="accent5"/>
                </a:solidFill>
              </a:rPr>
              <a:t>tenderness, muscular resistance, and some </a:t>
            </a:r>
            <a:r>
              <a:rPr lang="en-US" sz="2400" dirty="0" smtClean="0">
                <a:solidFill>
                  <a:schemeClr val="accent5"/>
                </a:solidFill>
              </a:rPr>
              <a:t>superficial organs </a:t>
            </a:r>
            <a:r>
              <a:rPr lang="en-US" sz="2400" dirty="0">
                <a:solidFill>
                  <a:schemeClr val="accent5"/>
                </a:solidFill>
              </a:rPr>
              <a:t>and masses. It also serves to reassure and relax the patient</a:t>
            </a:r>
            <a:r>
              <a:rPr lang="en-US" sz="2400" dirty="0" smtClean="0">
                <a:solidFill>
                  <a:schemeClr val="accent5"/>
                </a:solidFill>
              </a:rPr>
              <a:t>.</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solidFill>
                  <a:schemeClr val="accent1"/>
                </a:solidFill>
              </a:rPr>
              <a:t>Keeping your hand and forearm on a horizontal plane, with fingers </a:t>
            </a:r>
            <a:r>
              <a:rPr lang="en-US" sz="2400" dirty="0" smtClean="0">
                <a:solidFill>
                  <a:schemeClr val="accent1"/>
                </a:solidFill>
              </a:rPr>
              <a:t>together and </a:t>
            </a:r>
            <a:r>
              <a:rPr lang="en-US" sz="2400" dirty="0">
                <a:solidFill>
                  <a:schemeClr val="accent1"/>
                </a:solidFill>
              </a:rPr>
              <a:t>flat on the abdominal surface, palpate the abdomen with a light, </a:t>
            </a:r>
            <a:r>
              <a:rPr lang="en-US" sz="2400" dirty="0" smtClean="0">
                <a:solidFill>
                  <a:schemeClr val="accent1"/>
                </a:solidFill>
              </a:rPr>
              <a:t>gentle, dipping </a:t>
            </a:r>
            <a:r>
              <a:rPr lang="en-US" sz="2400" dirty="0">
                <a:solidFill>
                  <a:schemeClr val="accent1"/>
                </a:solidFill>
              </a:rPr>
              <a:t>motion</a:t>
            </a:r>
            <a:r>
              <a:rPr lang="en-US" sz="2400" dirty="0" smtClean="0">
                <a:solidFill>
                  <a:schemeClr val="accent1"/>
                </a:solidFill>
              </a:rPr>
              <a:t>. </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smtClean="0">
                <a:solidFill>
                  <a:srgbClr val="00B050"/>
                </a:solidFill>
              </a:rPr>
              <a:t>When </a:t>
            </a:r>
            <a:r>
              <a:rPr lang="en-US" sz="2400" dirty="0">
                <a:solidFill>
                  <a:srgbClr val="00B050"/>
                </a:solidFill>
              </a:rPr>
              <a:t>moving your hand from place to place, raise it </a:t>
            </a:r>
            <a:r>
              <a:rPr lang="en-US" sz="2400" dirty="0" smtClean="0">
                <a:solidFill>
                  <a:srgbClr val="00B050"/>
                </a:solidFill>
              </a:rPr>
              <a:t>just off </a:t>
            </a:r>
            <a:r>
              <a:rPr lang="en-US" sz="2400" dirty="0">
                <a:solidFill>
                  <a:srgbClr val="00B050"/>
                </a:solidFill>
              </a:rPr>
              <a:t>the skin</a:t>
            </a:r>
            <a:r>
              <a:rPr lang="en-US" sz="2400" dirty="0" smtClean="0">
                <a:solidFill>
                  <a:srgbClr val="00B050"/>
                </a:solidFill>
              </a:rPr>
              <a:t>.</a:t>
            </a:r>
          </a:p>
          <a:p>
            <a:endParaRPr lang="en-US" sz="2400" dirty="0" smtClean="0"/>
          </a:p>
          <a:p>
            <a:pPr marL="342900" indent="-342900">
              <a:buFont typeface="Wingdings" panose="05000000000000000000" pitchFamily="2" charset="2"/>
              <a:buChar char="v"/>
            </a:pPr>
            <a:r>
              <a:rPr lang="en-US" sz="2400" dirty="0" smtClean="0">
                <a:solidFill>
                  <a:srgbClr val="0070C0"/>
                </a:solidFill>
              </a:rPr>
              <a:t>Moving </a:t>
            </a:r>
            <a:r>
              <a:rPr lang="en-US" sz="2400" dirty="0">
                <a:solidFill>
                  <a:srgbClr val="0070C0"/>
                </a:solidFill>
              </a:rPr>
              <a:t>smoothly, feel in all quadrants</a:t>
            </a:r>
            <a:r>
              <a:rPr lang="en-US" sz="2400" dirty="0" smtClean="0">
                <a:solidFill>
                  <a:srgbClr val="0070C0"/>
                </a:solidFill>
              </a:rPr>
              <a:t>.</a:t>
            </a:r>
          </a:p>
          <a:p>
            <a:pPr marL="342900" indent="-342900">
              <a:buFont typeface="Wingdings" panose="05000000000000000000" pitchFamily="2" charset="2"/>
              <a:buChar char="v"/>
            </a:pPr>
            <a:endParaRPr lang="en-US" sz="2400" dirty="0" smtClean="0"/>
          </a:p>
          <a:p>
            <a:pPr marL="342900" indent="-342900">
              <a:buFont typeface="Wingdings" panose="05000000000000000000" pitchFamily="2" charset="2"/>
              <a:buChar char="v"/>
            </a:pPr>
            <a:r>
              <a:rPr lang="en-US" sz="2400" dirty="0" smtClean="0">
                <a:solidFill>
                  <a:srgbClr val="7030A0"/>
                </a:solidFill>
              </a:rPr>
              <a:t>Identify </a:t>
            </a:r>
            <a:r>
              <a:rPr lang="en-US" sz="2400" dirty="0">
                <a:solidFill>
                  <a:srgbClr val="7030A0"/>
                </a:solidFill>
              </a:rPr>
              <a:t>any superficial organs or masses and any area of tenderness or increased</a:t>
            </a:r>
          </a:p>
          <a:p>
            <a:pPr marL="342900" indent="-342900">
              <a:buFont typeface="Wingdings" panose="05000000000000000000" pitchFamily="2" charset="2"/>
              <a:buChar char="v"/>
            </a:pPr>
            <a:r>
              <a:rPr lang="en-US" sz="2400" dirty="0" smtClean="0">
                <a:solidFill>
                  <a:srgbClr val="7030A0"/>
                </a:solidFill>
              </a:rPr>
              <a:t>Resistance </a:t>
            </a:r>
            <a:r>
              <a:rPr lang="en-US" sz="2400" dirty="0">
                <a:solidFill>
                  <a:srgbClr val="7030A0"/>
                </a:solidFill>
              </a:rPr>
              <a:t>to your hand. If resistance is present, try to distinguish voluntary</a:t>
            </a:r>
          </a:p>
          <a:p>
            <a:pPr marL="342900" indent="-342900">
              <a:buFont typeface="Wingdings" panose="05000000000000000000" pitchFamily="2" charset="2"/>
              <a:buChar char="v"/>
            </a:pPr>
            <a:r>
              <a:rPr lang="en-US" sz="2400" dirty="0" smtClean="0">
                <a:solidFill>
                  <a:srgbClr val="7030A0"/>
                </a:solidFill>
              </a:rPr>
              <a:t>Guarding </a:t>
            </a:r>
            <a:r>
              <a:rPr lang="en-US" sz="2400" dirty="0">
                <a:solidFill>
                  <a:srgbClr val="7030A0"/>
                </a:solidFill>
              </a:rPr>
              <a:t>from involuntary muscular spasm. </a:t>
            </a:r>
            <a:endParaRPr lang="en-US" sz="2400" dirty="0" smtClean="0">
              <a:solidFill>
                <a:srgbClr val="7030A0"/>
              </a:solidFill>
            </a:endParaRPr>
          </a:p>
        </p:txBody>
      </p:sp>
    </p:spTree>
    <p:extLst>
      <p:ext uri="{BB962C8B-B14F-4D97-AF65-F5344CB8AC3E}">
        <p14:creationId xmlns:p14="http://schemas.microsoft.com/office/powerpoint/2010/main" val="2967389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39</a:t>
            </a:fld>
            <a:endParaRPr lang="en-US" dirty="0"/>
          </a:p>
        </p:txBody>
      </p:sp>
      <p:sp>
        <p:nvSpPr>
          <p:cNvPr id="5" name="Rectangle 4"/>
          <p:cNvSpPr/>
          <p:nvPr/>
        </p:nvSpPr>
        <p:spPr>
          <a:xfrm>
            <a:off x="-1" y="0"/>
            <a:ext cx="9037915" cy="2369880"/>
          </a:xfrm>
          <a:prstGeom prst="rect">
            <a:avLst/>
          </a:prstGeom>
        </p:spPr>
        <p:txBody>
          <a:bodyPr wrap="square">
            <a:spAutoFit/>
          </a:bodyPr>
          <a:lstStyle/>
          <a:p>
            <a:pPr algn="ctr"/>
            <a:r>
              <a:rPr lang="en-US" sz="2800" dirty="0" smtClean="0"/>
              <a:t>DEEP PALPATION.</a:t>
            </a:r>
          </a:p>
          <a:p>
            <a:pPr algn="ctr"/>
            <a:r>
              <a:rPr lang="en-US" sz="2400" dirty="0" smtClean="0">
                <a:solidFill>
                  <a:schemeClr val="accent1"/>
                </a:solidFill>
              </a:rPr>
              <a:t>using the palmar surfaces of your fingers, feel in all four quadrants.</a:t>
            </a:r>
          </a:p>
          <a:p>
            <a:pPr marL="342900" indent="-342900">
              <a:buFont typeface="Wingdings" panose="05000000000000000000" pitchFamily="2" charset="2"/>
              <a:buChar char="v"/>
            </a:pPr>
            <a:r>
              <a:rPr lang="en-US" sz="2400" dirty="0" smtClean="0">
                <a:solidFill>
                  <a:srgbClr val="00B0F0"/>
                </a:solidFill>
              </a:rPr>
              <a:t>Identify any masses and note their location, size, shape, consistency, tenderness, pulsations, and any mobility with respiration or with the examining hand.</a:t>
            </a:r>
            <a:endParaRPr lang="en-US" sz="2400" dirty="0">
              <a:solidFill>
                <a:srgbClr val="00B0F0"/>
              </a:solidFill>
            </a:endParaRPr>
          </a:p>
        </p:txBody>
      </p:sp>
      <p:pic>
        <p:nvPicPr>
          <p:cNvPr id="6" name="Picture 5"/>
          <p:cNvPicPr>
            <a:picLocks noChangeAspect="1"/>
          </p:cNvPicPr>
          <p:nvPr/>
        </p:nvPicPr>
        <p:blipFill>
          <a:blip r:embed="rId3"/>
          <a:stretch>
            <a:fillRect/>
          </a:stretch>
        </p:blipFill>
        <p:spPr>
          <a:xfrm>
            <a:off x="9037915" y="0"/>
            <a:ext cx="3154085" cy="2084063"/>
          </a:xfrm>
          <a:prstGeom prst="rect">
            <a:avLst/>
          </a:prstGeom>
        </p:spPr>
      </p:pic>
    </p:spTree>
    <p:extLst>
      <p:ext uri="{BB962C8B-B14F-4D97-AF65-F5344CB8AC3E}">
        <p14:creationId xmlns:p14="http://schemas.microsoft.com/office/powerpoint/2010/main" val="112897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8/22/2016</a:t>
            </a:r>
            <a:endParaRPr lang="en-US" dirty="0"/>
          </a:p>
        </p:txBody>
      </p:sp>
      <p:sp>
        <p:nvSpPr>
          <p:cNvPr id="4" name="Footer Placeholder 3"/>
          <p:cNvSpPr>
            <a:spLocks noGrp="1"/>
          </p:cNvSpPr>
          <p:nvPr>
            <p:ph type="ftr" sz="quarter" idx="11"/>
          </p:nvPr>
        </p:nvSpPr>
        <p:spPr/>
        <p:txBody>
          <a:bodyPr/>
          <a:lstStyle/>
          <a:p>
            <a:r>
              <a:rPr lang="en-US" smtClean="0"/>
              <a:t>DR.ARUN NAIR                          SKHMC                                     Dept PM</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a:t>
            </a:fld>
            <a:endParaRPr lang="en-US" dirty="0"/>
          </a:p>
        </p:txBody>
      </p:sp>
      <p:pic>
        <p:nvPicPr>
          <p:cNvPr id="6" name="Picture 5"/>
          <p:cNvPicPr>
            <a:picLocks noChangeAspect="1"/>
          </p:cNvPicPr>
          <p:nvPr/>
        </p:nvPicPr>
        <p:blipFill>
          <a:blip r:embed="rId2"/>
          <a:stretch>
            <a:fillRect/>
          </a:stretch>
        </p:blipFill>
        <p:spPr>
          <a:xfrm>
            <a:off x="1940167" y="0"/>
            <a:ext cx="8044924" cy="6637909"/>
          </a:xfrm>
          <a:prstGeom prst="rect">
            <a:avLst/>
          </a:prstGeom>
        </p:spPr>
      </p:pic>
    </p:spTree>
    <p:extLst>
      <p:ext uri="{BB962C8B-B14F-4D97-AF65-F5344CB8AC3E}">
        <p14:creationId xmlns:p14="http://schemas.microsoft.com/office/powerpoint/2010/main" val="3779020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40</a:t>
            </a:fld>
            <a:endParaRPr lang="en-US" dirty="0"/>
          </a:p>
        </p:txBody>
      </p:sp>
      <p:pic>
        <p:nvPicPr>
          <p:cNvPr id="5" name="Picture 4"/>
          <p:cNvPicPr>
            <a:picLocks noChangeAspect="1"/>
          </p:cNvPicPr>
          <p:nvPr/>
        </p:nvPicPr>
        <p:blipFill>
          <a:blip r:embed="rId2"/>
          <a:stretch>
            <a:fillRect/>
          </a:stretch>
        </p:blipFill>
        <p:spPr>
          <a:xfrm>
            <a:off x="2209800" y="0"/>
            <a:ext cx="8260080" cy="6858000"/>
          </a:xfrm>
          <a:prstGeom prst="rect">
            <a:avLst/>
          </a:prstGeom>
        </p:spPr>
      </p:pic>
    </p:spTree>
    <p:extLst>
      <p:ext uri="{BB962C8B-B14F-4D97-AF65-F5344CB8AC3E}">
        <p14:creationId xmlns:p14="http://schemas.microsoft.com/office/powerpoint/2010/main" val="2537088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41</a:t>
            </a:fld>
            <a:endParaRPr lang="en-US" dirty="0"/>
          </a:p>
        </p:txBody>
      </p:sp>
      <p:sp>
        <p:nvSpPr>
          <p:cNvPr id="5" name="Rectangle 4"/>
          <p:cNvSpPr/>
          <p:nvPr/>
        </p:nvSpPr>
        <p:spPr>
          <a:xfrm>
            <a:off x="1" y="0"/>
            <a:ext cx="12192000" cy="3847207"/>
          </a:xfrm>
          <a:prstGeom prst="rect">
            <a:avLst/>
          </a:prstGeom>
        </p:spPr>
        <p:txBody>
          <a:bodyPr wrap="square">
            <a:spAutoFit/>
          </a:bodyPr>
          <a:lstStyle/>
          <a:p>
            <a:pPr algn="ctr"/>
            <a:r>
              <a:rPr lang="en-US" sz="2800" dirty="0" smtClean="0">
                <a:solidFill>
                  <a:srgbClr val="7030A0"/>
                </a:solidFill>
              </a:rPr>
              <a:t>ASSESSMENT FOR PERITONEAL INFLAMMATION.</a:t>
            </a:r>
          </a:p>
          <a:p>
            <a:endParaRPr lang="en-US" sz="2400" dirty="0" smtClean="0"/>
          </a:p>
          <a:p>
            <a:r>
              <a:rPr lang="en-US" sz="2800" i="1" dirty="0">
                <a:solidFill>
                  <a:schemeClr val="accent1"/>
                </a:solidFill>
              </a:rPr>
              <a:t>Localize the pain as accurately as possible. </a:t>
            </a:r>
            <a:r>
              <a:rPr lang="en-US" sz="2800" i="1" dirty="0" smtClean="0">
                <a:solidFill>
                  <a:schemeClr val="accent1"/>
                </a:solidFill>
              </a:rPr>
              <a:t>First, even </a:t>
            </a:r>
            <a:r>
              <a:rPr lang="en-US" sz="2800" i="1" dirty="0">
                <a:solidFill>
                  <a:schemeClr val="accent1"/>
                </a:solidFill>
              </a:rPr>
              <a:t>before palpation, ask the patient to cough and determine where the </a:t>
            </a:r>
            <a:r>
              <a:rPr lang="en-US" sz="2800" i="1" dirty="0" smtClean="0">
                <a:solidFill>
                  <a:schemeClr val="accent1"/>
                </a:solidFill>
              </a:rPr>
              <a:t>cough produced </a:t>
            </a:r>
            <a:r>
              <a:rPr lang="en-US" sz="2800" i="1" dirty="0">
                <a:solidFill>
                  <a:schemeClr val="accent1"/>
                </a:solidFill>
              </a:rPr>
              <a:t>pain. Then, palpate gently with one finger to map the tender </a:t>
            </a:r>
            <a:r>
              <a:rPr lang="en-US" sz="2800" i="1" dirty="0" smtClean="0">
                <a:solidFill>
                  <a:schemeClr val="accent1"/>
                </a:solidFill>
              </a:rPr>
              <a:t>area. Pain </a:t>
            </a:r>
            <a:r>
              <a:rPr lang="en-US" sz="2800" i="1" dirty="0">
                <a:solidFill>
                  <a:schemeClr val="accent1"/>
                </a:solidFill>
              </a:rPr>
              <a:t>produced by light percussion has similar localizing value</a:t>
            </a:r>
            <a:r>
              <a:rPr lang="en-US" sz="2800" i="1" dirty="0" smtClean="0">
                <a:solidFill>
                  <a:schemeClr val="accent1"/>
                </a:solidFill>
              </a:rPr>
              <a:t>.</a:t>
            </a:r>
          </a:p>
          <a:p>
            <a:endParaRPr lang="en-US" sz="2400" dirty="0"/>
          </a:p>
          <a:p>
            <a:r>
              <a:rPr lang="en-US" sz="2800" i="1" dirty="0" smtClean="0">
                <a:solidFill>
                  <a:srgbClr val="C00000"/>
                </a:solidFill>
              </a:rPr>
              <a:t>Look </a:t>
            </a:r>
            <a:r>
              <a:rPr lang="en-US" sz="2800" i="1" dirty="0">
                <a:solidFill>
                  <a:srgbClr val="C00000"/>
                </a:solidFill>
              </a:rPr>
              <a:t>for rebound tenderness. Press your fingers in firmly and slowly, </a:t>
            </a:r>
            <a:r>
              <a:rPr lang="en-US" sz="2800" i="1" dirty="0" smtClean="0">
                <a:solidFill>
                  <a:srgbClr val="C00000"/>
                </a:solidFill>
              </a:rPr>
              <a:t>and then </a:t>
            </a:r>
            <a:r>
              <a:rPr lang="en-US" sz="2800" i="1" dirty="0">
                <a:solidFill>
                  <a:srgbClr val="C00000"/>
                </a:solidFill>
              </a:rPr>
              <a:t>quickly withdraw them. Watch and listen to the patient for signs </a:t>
            </a:r>
            <a:r>
              <a:rPr lang="en-US" sz="2800" i="1" dirty="0" smtClean="0">
                <a:solidFill>
                  <a:srgbClr val="C00000"/>
                </a:solidFill>
              </a:rPr>
              <a:t>of pain</a:t>
            </a:r>
            <a:r>
              <a:rPr lang="en-US" sz="2800" i="1" dirty="0">
                <a:solidFill>
                  <a:srgbClr val="C00000"/>
                </a:solidFill>
              </a:rPr>
              <a:t>.</a:t>
            </a:r>
          </a:p>
        </p:txBody>
      </p:sp>
    </p:spTree>
    <p:extLst>
      <p:ext uri="{BB962C8B-B14F-4D97-AF65-F5344CB8AC3E}">
        <p14:creationId xmlns:p14="http://schemas.microsoft.com/office/powerpoint/2010/main" val="4232256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42</a:t>
            </a:fld>
            <a:endParaRPr lang="en-US" dirty="0"/>
          </a:p>
        </p:txBody>
      </p:sp>
      <p:sp>
        <p:nvSpPr>
          <p:cNvPr id="5" name="Rectangle 4"/>
          <p:cNvSpPr/>
          <p:nvPr/>
        </p:nvSpPr>
        <p:spPr>
          <a:xfrm>
            <a:off x="0" y="0"/>
            <a:ext cx="12192000" cy="6370975"/>
          </a:xfrm>
          <a:prstGeom prst="rect">
            <a:avLst/>
          </a:prstGeom>
        </p:spPr>
        <p:txBody>
          <a:bodyPr wrap="square">
            <a:spAutoFit/>
          </a:bodyPr>
          <a:lstStyle/>
          <a:p>
            <a:pPr algn="ctr"/>
            <a:r>
              <a:rPr lang="en-US" sz="2400" u="sng" dirty="0">
                <a:solidFill>
                  <a:schemeClr val="accent1"/>
                </a:solidFill>
              </a:rPr>
              <a:t>Abnormal findings  </a:t>
            </a:r>
          </a:p>
          <a:p>
            <a:r>
              <a:rPr lang="en-US" sz="2400" u="sng" dirty="0" smtClean="0">
                <a:solidFill>
                  <a:srgbClr val="FFC000"/>
                </a:solidFill>
              </a:rPr>
              <a:t>TENDERNESS.  </a:t>
            </a:r>
          </a:p>
          <a:p>
            <a:endParaRPr lang="en-US" sz="2400" u="sng" dirty="0" smtClean="0">
              <a:solidFill>
                <a:srgbClr val="FFC000"/>
              </a:solidFill>
            </a:endParaRPr>
          </a:p>
          <a:p>
            <a:pPr marL="342900" indent="-342900">
              <a:buFont typeface="Arial" panose="020B0604020202020204" pitchFamily="34" charset="0"/>
              <a:buChar char="•"/>
            </a:pPr>
            <a:r>
              <a:rPr lang="en-US" sz="2400" dirty="0" smtClean="0">
                <a:solidFill>
                  <a:schemeClr val="accent2">
                    <a:lumMod val="60000"/>
                    <a:lumOff val="40000"/>
                  </a:schemeClr>
                </a:solidFill>
              </a:rPr>
              <a:t>Apparent </a:t>
            </a:r>
            <a:r>
              <a:rPr lang="en-US" sz="2400" dirty="0">
                <a:solidFill>
                  <a:schemeClr val="accent2">
                    <a:lumMod val="60000"/>
                    <a:lumOff val="40000"/>
                  </a:schemeClr>
                </a:solidFill>
              </a:rPr>
              <a:t>tenderness in several areas with minimal pressure may be due to generalized peritonitis, but is often due to patient anxiety. </a:t>
            </a:r>
            <a:endParaRPr lang="en-US" sz="2400" dirty="0" smtClean="0">
              <a:solidFill>
                <a:schemeClr val="accent2">
                  <a:lumMod val="60000"/>
                  <a:lumOff val="40000"/>
                </a:schemeClr>
              </a:solidFill>
            </a:endParaRPr>
          </a:p>
          <a:p>
            <a:pPr marL="342900" indent="-342900">
              <a:buFont typeface="Arial" panose="020B0604020202020204" pitchFamily="34" charset="0"/>
              <a:buChar char="•"/>
            </a:pPr>
            <a:r>
              <a:rPr lang="en-US" sz="2400" dirty="0" smtClean="0">
                <a:solidFill>
                  <a:srgbClr val="0070C0"/>
                </a:solidFill>
              </a:rPr>
              <a:t>Severe </a:t>
            </a:r>
            <a:r>
              <a:rPr lang="en-US" sz="2400" dirty="0">
                <a:solidFill>
                  <a:srgbClr val="0070C0"/>
                </a:solidFill>
              </a:rPr>
              <a:t>pain with no tenderness on deep palpation, or where the tenderness disappears when the patient is distracted, suggests non-organic pathology. </a:t>
            </a:r>
            <a:endParaRPr lang="en-US" sz="2400" dirty="0" smtClean="0">
              <a:solidFill>
                <a:srgbClr val="0070C0"/>
              </a:solidFill>
            </a:endParaRPr>
          </a:p>
          <a:p>
            <a:endParaRPr lang="en-US" sz="2400" dirty="0">
              <a:solidFill>
                <a:srgbClr val="0070C0"/>
              </a:solidFill>
            </a:endParaRPr>
          </a:p>
          <a:p>
            <a:pPr marL="342900" indent="-342900">
              <a:buFont typeface="Arial" panose="020B0604020202020204" pitchFamily="34" charset="0"/>
              <a:buChar char="•"/>
            </a:pPr>
            <a:r>
              <a:rPr lang="en-US" sz="2400" dirty="0">
                <a:solidFill>
                  <a:srgbClr val="00B050"/>
                </a:solidFill>
              </a:rPr>
              <a:t>Palpation which elicits pain may cause the patient to voluntarily contract the overlying abdominal muscles (voluntary guarding). </a:t>
            </a:r>
            <a:endParaRPr lang="en-US" sz="2400" dirty="0" smtClean="0">
              <a:solidFill>
                <a:srgbClr val="00B050"/>
              </a:solidFill>
            </a:endParaRPr>
          </a:p>
          <a:p>
            <a:pPr marL="342900" indent="-342900">
              <a:buFont typeface="Arial" panose="020B0604020202020204" pitchFamily="34" charset="0"/>
              <a:buChar char="•"/>
            </a:pPr>
            <a:r>
              <a:rPr lang="en-US" sz="2400" dirty="0" smtClean="0">
                <a:solidFill>
                  <a:srgbClr val="0070C0"/>
                </a:solidFill>
              </a:rPr>
              <a:t>If </a:t>
            </a:r>
            <a:r>
              <a:rPr lang="en-US" sz="2400" dirty="0">
                <a:solidFill>
                  <a:srgbClr val="0070C0"/>
                </a:solidFill>
              </a:rPr>
              <a:t>the pain is due to inflammation, pressure of the parietal peritoneum </a:t>
            </a:r>
            <a:r>
              <a:rPr lang="en-US" sz="2400" dirty="0" smtClean="0">
                <a:solidFill>
                  <a:srgbClr val="0070C0"/>
                </a:solidFill>
              </a:rPr>
              <a:t>Into </a:t>
            </a:r>
            <a:r>
              <a:rPr lang="en-US" sz="2400" dirty="0">
                <a:solidFill>
                  <a:srgbClr val="0070C0"/>
                </a:solidFill>
              </a:rPr>
              <a:t>the inflamed area results in a reflex contraction of the overlying muscles (involuntary guarding). </a:t>
            </a:r>
            <a:endParaRPr lang="en-US" sz="2400" dirty="0" smtClean="0">
              <a:solidFill>
                <a:srgbClr val="0070C0"/>
              </a:solidFill>
            </a:endParaRPr>
          </a:p>
          <a:p>
            <a:pPr marL="342900" indent="-342900">
              <a:buFont typeface="Arial" panose="020B0604020202020204" pitchFamily="34" charset="0"/>
              <a:buChar char="•"/>
            </a:pPr>
            <a:r>
              <a:rPr lang="en-US" sz="2400" dirty="0" smtClean="0">
                <a:solidFill>
                  <a:srgbClr val="00B050"/>
                </a:solidFill>
              </a:rPr>
              <a:t>If </a:t>
            </a:r>
            <a:r>
              <a:rPr lang="en-US" sz="2400" dirty="0">
                <a:solidFill>
                  <a:srgbClr val="00B050"/>
                </a:solidFill>
              </a:rPr>
              <a:t>the whole peritoneal cavity is inflamed there will be generalized peritonitis and the muscles of the anterior abdominal wall will be held rigid (board-like rigidity). The anterior abdominal wall does not move with respiration and breathing becomes increasingly thoracic.  </a:t>
            </a:r>
          </a:p>
        </p:txBody>
      </p:sp>
    </p:spTree>
    <p:extLst>
      <p:ext uri="{BB962C8B-B14F-4D97-AF65-F5344CB8AC3E}">
        <p14:creationId xmlns:p14="http://schemas.microsoft.com/office/powerpoint/2010/main" val="4222340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43</a:t>
            </a:fld>
            <a:endParaRPr lang="en-US" dirty="0"/>
          </a:p>
        </p:txBody>
      </p:sp>
      <p:sp>
        <p:nvSpPr>
          <p:cNvPr id="5" name="Rectangle 4"/>
          <p:cNvSpPr/>
          <p:nvPr/>
        </p:nvSpPr>
        <p:spPr>
          <a:xfrm>
            <a:off x="0" y="0"/>
            <a:ext cx="12192000" cy="4524315"/>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1"/>
                </a:solidFill>
              </a:rPr>
              <a:t>'Rebound' tenderness is a sensitive sign of intra-abdominal disease but not a reliable indicator of peritoneal irritation. </a:t>
            </a:r>
            <a:endParaRPr lang="en-US" sz="2400" dirty="0" smtClean="0">
              <a:solidFill>
                <a:schemeClr val="accent1"/>
              </a:solidFill>
            </a:endParaRPr>
          </a:p>
          <a:p>
            <a:pPr marL="342900" indent="-342900">
              <a:buFont typeface="Arial" panose="020B0604020202020204" pitchFamily="34" charset="0"/>
              <a:buChar char="•"/>
            </a:pPr>
            <a:r>
              <a:rPr lang="en-US" sz="2400" dirty="0" smtClean="0">
                <a:solidFill>
                  <a:srgbClr val="00B050"/>
                </a:solidFill>
              </a:rPr>
              <a:t>The </a:t>
            </a:r>
            <a:r>
              <a:rPr lang="en-US" sz="2400" dirty="0">
                <a:solidFill>
                  <a:srgbClr val="00B050"/>
                </a:solidFill>
              </a:rPr>
              <a:t>site of the tenderness is important, e.g. tenderness in the epigastrium suggests peptic ulcer; in the right </a:t>
            </a:r>
            <a:r>
              <a:rPr lang="en-US" sz="2400" dirty="0" err="1">
                <a:solidFill>
                  <a:srgbClr val="00B050"/>
                </a:solidFill>
              </a:rPr>
              <a:t>hypochondrium</a:t>
            </a:r>
            <a:r>
              <a:rPr lang="en-US" sz="2400" dirty="0">
                <a:solidFill>
                  <a:srgbClr val="00B050"/>
                </a:solidFill>
              </a:rPr>
              <a:t>, </a:t>
            </a:r>
            <a:r>
              <a:rPr lang="en-US" sz="2400" dirty="0" err="1">
                <a:solidFill>
                  <a:srgbClr val="00B050"/>
                </a:solidFill>
              </a:rPr>
              <a:t>cholecystitis</a:t>
            </a:r>
            <a:r>
              <a:rPr lang="en-US" sz="2400" dirty="0">
                <a:solidFill>
                  <a:srgbClr val="00B050"/>
                </a:solidFill>
              </a:rPr>
              <a:t>; in the right iliac fossa, </a:t>
            </a:r>
            <a:r>
              <a:rPr lang="en-US" sz="2400" dirty="0" smtClean="0">
                <a:solidFill>
                  <a:srgbClr val="00B050"/>
                </a:solidFill>
              </a:rPr>
              <a:t>appendicitis.</a:t>
            </a:r>
          </a:p>
          <a:p>
            <a:pPr marL="342900" indent="-342900">
              <a:buFont typeface="Arial" panose="020B0604020202020204" pitchFamily="34" charset="0"/>
              <a:buChar char="•"/>
            </a:pPr>
            <a:r>
              <a:rPr lang="en-US" sz="2400" dirty="0" smtClean="0">
                <a:solidFill>
                  <a:srgbClr val="7030A0"/>
                </a:solidFill>
              </a:rPr>
              <a:t>PALPABLE MASS.  </a:t>
            </a:r>
          </a:p>
          <a:p>
            <a:r>
              <a:rPr lang="en-US" sz="2400" dirty="0">
                <a:solidFill>
                  <a:srgbClr val="7030A0"/>
                </a:solidFill>
              </a:rPr>
              <a:t>	</a:t>
            </a:r>
            <a:r>
              <a:rPr lang="en-US" sz="2400" dirty="0" smtClean="0">
                <a:solidFill>
                  <a:srgbClr val="7030A0"/>
                </a:solidFill>
              </a:rPr>
              <a:t>feel </a:t>
            </a:r>
            <a:r>
              <a:rPr lang="en-US" sz="2400" dirty="0">
                <a:solidFill>
                  <a:srgbClr val="7030A0"/>
                </a:solidFill>
              </a:rPr>
              <a:t>a mass decide if it is due to enlargement of an abdominal organ, or a separate mass. </a:t>
            </a:r>
            <a:r>
              <a:rPr lang="en-US" sz="2400" dirty="0" smtClean="0">
                <a:solidFill>
                  <a:srgbClr val="7030A0"/>
                </a:solidFill>
              </a:rPr>
              <a:t>If </a:t>
            </a:r>
            <a:r>
              <a:rPr lang="en-US" sz="2400" dirty="0">
                <a:solidFill>
                  <a:srgbClr val="7030A0"/>
                </a:solidFill>
              </a:rPr>
              <a:t>the mass or lump seems superficial it may be within the anterior abdominal wall rather than the abdominal cavity. </a:t>
            </a:r>
            <a:r>
              <a:rPr lang="en-US" sz="2400" dirty="0">
                <a:solidFill>
                  <a:srgbClr val="FF0000"/>
                </a:solidFill>
              </a:rPr>
              <a:t>Ask the patient to tense the abdominal muscles by lifting the head; an abdominal wall mass will still be palpable, whereas a deep mass will not </a:t>
            </a:r>
          </a:p>
          <a:p>
            <a:endParaRPr lang="en-US" sz="2400" dirty="0">
              <a:solidFill>
                <a:srgbClr val="00B050"/>
              </a:solidFill>
            </a:endParaRPr>
          </a:p>
        </p:txBody>
      </p:sp>
    </p:spTree>
    <p:extLst>
      <p:ext uri="{BB962C8B-B14F-4D97-AF65-F5344CB8AC3E}">
        <p14:creationId xmlns:p14="http://schemas.microsoft.com/office/powerpoint/2010/main" val="3890236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44</a:t>
            </a:fld>
            <a:endParaRPr lang="en-US" dirty="0"/>
          </a:p>
        </p:txBody>
      </p:sp>
      <p:sp>
        <p:nvSpPr>
          <p:cNvPr id="5" name="Rectangle 4"/>
          <p:cNvSpPr/>
          <p:nvPr/>
        </p:nvSpPr>
        <p:spPr>
          <a:xfrm>
            <a:off x="1" y="0"/>
            <a:ext cx="12192000" cy="523220"/>
          </a:xfrm>
          <a:prstGeom prst="rect">
            <a:avLst/>
          </a:prstGeom>
        </p:spPr>
        <p:txBody>
          <a:bodyPr wrap="square">
            <a:spAutoFit/>
          </a:bodyPr>
          <a:lstStyle/>
          <a:p>
            <a:pPr algn="ctr"/>
            <a:r>
              <a:rPr lang="en-US" sz="2800" dirty="0" smtClean="0"/>
              <a:t>PALPATION OF LIVER</a:t>
            </a:r>
            <a:endParaRPr lang="en-US" sz="2800" dirty="0"/>
          </a:p>
        </p:txBody>
      </p:sp>
      <p:sp>
        <p:nvSpPr>
          <p:cNvPr id="6" name="Rectangle 5"/>
          <p:cNvSpPr/>
          <p:nvPr/>
        </p:nvSpPr>
        <p:spPr>
          <a:xfrm>
            <a:off x="0" y="523220"/>
            <a:ext cx="12191999" cy="5693866"/>
          </a:xfrm>
          <a:prstGeom prst="rect">
            <a:avLst/>
          </a:prstGeom>
        </p:spPr>
        <p:txBody>
          <a:bodyPr wrap="square">
            <a:spAutoFit/>
          </a:bodyPr>
          <a:lstStyle/>
          <a:p>
            <a:r>
              <a:rPr lang="en-US" sz="2800" dirty="0" smtClean="0">
                <a:solidFill>
                  <a:srgbClr val="7030A0"/>
                </a:solidFill>
              </a:rPr>
              <a:t>Place </a:t>
            </a:r>
            <a:r>
              <a:rPr lang="en-US" sz="2800" dirty="0">
                <a:solidFill>
                  <a:srgbClr val="7030A0"/>
                </a:solidFill>
              </a:rPr>
              <a:t>left hand behind the patient, parallel to and supporting the </a:t>
            </a:r>
            <a:r>
              <a:rPr lang="en-US" sz="2800" dirty="0" smtClean="0">
                <a:solidFill>
                  <a:srgbClr val="7030A0"/>
                </a:solidFill>
              </a:rPr>
              <a:t>right 11th </a:t>
            </a:r>
            <a:r>
              <a:rPr lang="en-US" sz="2800" dirty="0">
                <a:solidFill>
                  <a:srgbClr val="7030A0"/>
                </a:solidFill>
              </a:rPr>
              <a:t>and 12th ribs and adjacent soft tissues below. Remind the patient </a:t>
            </a:r>
            <a:r>
              <a:rPr lang="en-US" sz="2800" dirty="0" smtClean="0">
                <a:solidFill>
                  <a:srgbClr val="7030A0"/>
                </a:solidFill>
              </a:rPr>
              <a:t>to relax </a:t>
            </a:r>
            <a:r>
              <a:rPr lang="en-US" sz="2800" dirty="0">
                <a:solidFill>
                  <a:srgbClr val="7030A0"/>
                </a:solidFill>
              </a:rPr>
              <a:t>on your hand if necessary. By pressing your left hand forward, the </a:t>
            </a:r>
            <a:r>
              <a:rPr lang="en-US" sz="2800" dirty="0" smtClean="0">
                <a:solidFill>
                  <a:srgbClr val="7030A0"/>
                </a:solidFill>
              </a:rPr>
              <a:t>patient’s liver </a:t>
            </a:r>
            <a:r>
              <a:rPr lang="en-US" sz="2800" dirty="0">
                <a:solidFill>
                  <a:srgbClr val="7030A0"/>
                </a:solidFill>
              </a:rPr>
              <a:t>may be felt more easily by your other hand</a:t>
            </a:r>
            <a:r>
              <a:rPr lang="en-US" sz="2800" dirty="0" smtClean="0">
                <a:solidFill>
                  <a:srgbClr val="7030A0"/>
                </a:solidFill>
              </a:rPr>
              <a:t>.</a:t>
            </a:r>
          </a:p>
          <a:p>
            <a:endParaRPr lang="en-US" sz="2800" dirty="0" smtClean="0">
              <a:solidFill>
                <a:srgbClr val="7030A0"/>
              </a:solidFill>
            </a:endParaRPr>
          </a:p>
          <a:p>
            <a:r>
              <a:rPr lang="en-US" sz="2800" dirty="0">
                <a:solidFill>
                  <a:schemeClr val="accent1"/>
                </a:solidFill>
              </a:rPr>
              <a:t>Place </a:t>
            </a:r>
            <a:r>
              <a:rPr lang="en-US" sz="2800" dirty="0" smtClean="0">
                <a:solidFill>
                  <a:schemeClr val="accent1"/>
                </a:solidFill>
              </a:rPr>
              <a:t>our </a:t>
            </a:r>
            <a:r>
              <a:rPr lang="en-US" sz="2800" dirty="0">
                <a:solidFill>
                  <a:schemeClr val="accent1"/>
                </a:solidFill>
              </a:rPr>
              <a:t>right hand on the patient’s right abdomen lateral to the </a:t>
            </a:r>
            <a:r>
              <a:rPr lang="en-US" sz="2800" dirty="0" smtClean="0">
                <a:solidFill>
                  <a:schemeClr val="accent1"/>
                </a:solidFill>
              </a:rPr>
              <a:t>rectus muscle</a:t>
            </a:r>
            <a:r>
              <a:rPr lang="en-US" sz="2800" dirty="0">
                <a:solidFill>
                  <a:schemeClr val="accent1"/>
                </a:solidFill>
              </a:rPr>
              <a:t>, with your fingertips well below the lower border of liver dullness. Ask the patient to take a deep breath. Try to feel the liver edge as it </a:t>
            </a:r>
            <a:r>
              <a:rPr lang="en-US" sz="2800" dirty="0" smtClean="0">
                <a:solidFill>
                  <a:schemeClr val="accent1"/>
                </a:solidFill>
              </a:rPr>
              <a:t>comes down </a:t>
            </a:r>
            <a:r>
              <a:rPr lang="en-US" sz="2800" dirty="0">
                <a:solidFill>
                  <a:schemeClr val="accent1"/>
                </a:solidFill>
              </a:rPr>
              <a:t>to meet your fingertips. If </a:t>
            </a:r>
            <a:r>
              <a:rPr lang="en-US" sz="2800" dirty="0" smtClean="0">
                <a:solidFill>
                  <a:schemeClr val="accent1"/>
                </a:solidFill>
              </a:rPr>
              <a:t>we </a:t>
            </a:r>
            <a:r>
              <a:rPr lang="en-US" sz="2800" dirty="0">
                <a:solidFill>
                  <a:schemeClr val="accent1"/>
                </a:solidFill>
              </a:rPr>
              <a:t>feel it, lighten the pressure of </a:t>
            </a:r>
            <a:r>
              <a:rPr lang="en-US" sz="2800" dirty="0" smtClean="0">
                <a:solidFill>
                  <a:schemeClr val="accent1"/>
                </a:solidFill>
              </a:rPr>
              <a:t>our palpating hand </a:t>
            </a:r>
            <a:r>
              <a:rPr lang="en-US" sz="2800" dirty="0">
                <a:solidFill>
                  <a:schemeClr val="accent1"/>
                </a:solidFill>
              </a:rPr>
              <a:t>slightly so that the liver can slip under your finger pads and </a:t>
            </a:r>
            <a:r>
              <a:rPr lang="en-US" sz="2800" dirty="0" smtClean="0">
                <a:solidFill>
                  <a:schemeClr val="accent1"/>
                </a:solidFill>
              </a:rPr>
              <a:t>we can </a:t>
            </a:r>
            <a:r>
              <a:rPr lang="en-US" sz="2800" dirty="0">
                <a:solidFill>
                  <a:schemeClr val="accent1"/>
                </a:solidFill>
              </a:rPr>
              <a:t>feel its anterior surface. Note any tenderness. If palpable at all, the </a:t>
            </a:r>
            <a:r>
              <a:rPr lang="en-US" sz="2800" dirty="0" smtClean="0">
                <a:solidFill>
                  <a:schemeClr val="accent1"/>
                </a:solidFill>
              </a:rPr>
              <a:t>edge of </a:t>
            </a:r>
            <a:r>
              <a:rPr lang="en-US" sz="2800" dirty="0">
                <a:solidFill>
                  <a:schemeClr val="accent1"/>
                </a:solidFill>
              </a:rPr>
              <a:t>a normal liver is soft, sharp, and regular, its surface smooth. The </a:t>
            </a:r>
            <a:r>
              <a:rPr lang="en-US" sz="2800" dirty="0" smtClean="0">
                <a:solidFill>
                  <a:schemeClr val="accent1"/>
                </a:solidFill>
              </a:rPr>
              <a:t>normal liver </a:t>
            </a:r>
            <a:r>
              <a:rPr lang="en-US" sz="2800" dirty="0">
                <a:solidFill>
                  <a:schemeClr val="accent1"/>
                </a:solidFill>
              </a:rPr>
              <a:t>may be slightly tender.</a:t>
            </a:r>
          </a:p>
        </p:txBody>
      </p:sp>
    </p:spTree>
    <p:extLst>
      <p:ext uri="{BB962C8B-B14F-4D97-AF65-F5344CB8AC3E}">
        <p14:creationId xmlns:p14="http://schemas.microsoft.com/office/powerpoint/2010/main" val="4198972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45</a:t>
            </a:fld>
            <a:endParaRPr lang="en-US" dirty="0"/>
          </a:p>
        </p:txBody>
      </p:sp>
      <p:sp>
        <p:nvSpPr>
          <p:cNvPr id="5" name="Rectangle 4"/>
          <p:cNvSpPr/>
          <p:nvPr/>
        </p:nvSpPr>
        <p:spPr>
          <a:xfrm>
            <a:off x="0" y="0"/>
            <a:ext cx="9311640" cy="2616101"/>
          </a:xfrm>
          <a:prstGeom prst="rect">
            <a:avLst/>
          </a:prstGeom>
        </p:spPr>
        <p:txBody>
          <a:bodyPr wrap="square">
            <a:spAutoFit/>
          </a:bodyPr>
          <a:lstStyle/>
          <a:p>
            <a:r>
              <a:rPr lang="en-US" sz="2400" dirty="0" err="1" smtClean="0">
                <a:solidFill>
                  <a:srgbClr val="FF0000"/>
                </a:solidFill>
              </a:rPr>
              <a:t>Con’t</a:t>
            </a:r>
            <a:r>
              <a:rPr lang="en-US" sz="2400" dirty="0" smtClean="0">
                <a:solidFill>
                  <a:srgbClr val="FF0000"/>
                </a:solidFill>
              </a:rPr>
              <a:t>..</a:t>
            </a:r>
          </a:p>
          <a:p>
            <a:r>
              <a:rPr lang="en-US" sz="2800" dirty="0" smtClean="0">
                <a:solidFill>
                  <a:srgbClr val="00B050"/>
                </a:solidFill>
              </a:rPr>
              <a:t>On </a:t>
            </a:r>
            <a:r>
              <a:rPr lang="en-US" sz="2800" dirty="0">
                <a:solidFill>
                  <a:srgbClr val="00B050"/>
                </a:solidFill>
              </a:rPr>
              <a:t>inspiration, the </a:t>
            </a:r>
            <a:r>
              <a:rPr lang="en-US" sz="2800" dirty="0" smtClean="0">
                <a:solidFill>
                  <a:srgbClr val="00B050"/>
                </a:solidFill>
              </a:rPr>
              <a:t>liver </a:t>
            </a:r>
            <a:r>
              <a:rPr lang="en-US" sz="2800" dirty="0">
                <a:solidFill>
                  <a:srgbClr val="00B050"/>
                </a:solidFill>
              </a:rPr>
              <a:t>is </a:t>
            </a:r>
            <a:r>
              <a:rPr lang="en-US" sz="2800" dirty="0" smtClean="0">
                <a:solidFill>
                  <a:srgbClr val="00B050"/>
                </a:solidFill>
              </a:rPr>
              <a:t>palpable about </a:t>
            </a:r>
            <a:r>
              <a:rPr lang="en-US" sz="2800" dirty="0">
                <a:solidFill>
                  <a:srgbClr val="00B050"/>
                </a:solidFill>
              </a:rPr>
              <a:t>3 </a:t>
            </a:r>
            <a:r>
              <a:rPr lang="en-US" sz="2800" dirty="0" smtClean="0">
                <a:solidFill>
                  <a:srgbClr val="00B050"/>
                </a:solidFill>
              </a:rPr>
              <a:t>cm below </a:t>
            </a:r>
            <a:r>
              <a:rPr lang="en-US" sz="2800" dirty="0">
                <a:solidFill>
                  <a:srgbClr val="00B050"/>
                </a:solidFill>
              </a:rPr>
              <a:t>the right costal margin in the </a:t>
            </a:r>
            <a:r>
              <a:rPr lang="en-US" sz="2800" dirty="0" err="1">
                <a:solidFill>
                  <a:srgbClr val="00B050"/>
                </a:solidFill>
              </a:rPr>
              <a:t>midclavicular</a:t>
            </a:r>
            <a:r>
              <a:rPr lang="en-US" sz="2800" dirty="0">
                <a:solidFill>
                  <a:srgbClr val="00B050"/>
                </a:solidFill>
              </a:rPr>
              <a:t> line</a:t>
            </a:r>
            <a:r>
              <a:rPr lang="en-US" sz="2800" dirty="0" smtClean="0">
                <a:solidFill>
                  <a:srgbClr val="00B050"/>
                </a:solidFill>
              </a:rPr>
              <a:t>.</a:t>
            </a:r>
          </a:p>
          <a:p>
            <a:r>
              <a:rPr lang="en-US" sz="2800" dirty="0" smtClean="0">
                <a:solidFill>
                  <a:srgbClr val="7030A0"/>
                </a:solidFill>
              </a:rPr>
              <a:t>An </a:t>
            </a:r>
            <a:r>
              <a:rPr lang="en-US" sz="2800" dirty="0">
                <a:solidFill>
                  <a:srgbClr val="7030A0"/>
                </a:solidFill>
              </a:rPr>
              <a:t>obstructed, distended </a:t>
            </a:r>
            <a:r>
              <a:rPr lang="en-US" sz="2800" dirty="0" smtClean="0">
                <a:solidFill>
                  <a:srgbClr val="7030A0"/>
                </a:solidFill>
              </a:rPr>
              <a:t>gallbladder may </a:t>
            </a:r>
            <a:r>
              <a:rPr lang="en-US" sz="2800" dirty="0">
                <a:solidFill>
                  <a:srgbClr val="7030A0"/>
                </a:solidFill>
              </a:rPr>
              <a:t>form an oval </a:t>
            </a:r>
            <a:r>
              <a:rPr lang="en-US" sz="2800" dirty="0" smtClean="0">
                <a:solidFill>
                  <a:srgbClr val="7030A0"/>
                </a:solidFill>
              </a:rPr>
              <a:t>mass below </a:t>
            </a:r>
            <a:r>
              <a:rPr lang="en-US" sz="2800" dirty="0">
                <a:solidFill>
                  <a:srgbClr val="7030A0"/>
                </a:solidFill>
              </a:rPr>
              <a:t>the edge of the liver </a:t>
            </a:r>
            <a:r>
              <a:rPr lang="en-US" sz="2800" dirty="0" smtClean="0">
                <a:solidFill>
                  <a:srgbClr val="7030A0"/>
                </a:solidFill>
              </a:rPr>
              <a:t>and merging </a:t>
            </a:r>
            <a:r>
              <a:rPr lang="en-US" sz="2800" dirty="0">
                <a:solidFill>
                  <a:srgbClr val="7030A0"/>
                </a:solidFill>
              </a:rPr>
              <a:t>with it. It is dull </a:t>
            </a:r>
            <a:r>
              <a:rPr lang="en-US" sz="2800" dirty="0" smtClean="0">
                <a:solidFill>
                  <a:srgbClr val="7030A0"/>
                </a:solidFill>
              </a:rPr>
              <a:t>to percussion.</a:t>
            </a:r>
          </a:p>
        </p:txBody>
      </p:sp>
      <p:pic>
        <p:nvPicPr>
          <p:cNvPr id="6" name="Picture 5"/>
          <p:cNvPicPr>
            <a:picLocks noChangeAspect="1"/>
          </p:cNvPicPr>
          <p:nvPr/>
        </p:nvPicPr>
        <p:blipFill>
          <a:blip r:embed="rId2"/>
          <a:stretch>
            <a:fillRect/>
          </a:stretch>
        </p:blipFill>
        <p:spPr>
          <a:xfrm>
            <a:off x="9288808" y="0"/>
            <a:ext cx="2903192" cy="2531328"/>
          </a:xfrm>
          <a:prstGeom prst="rect">
            <a:avLst/>
          </a:prstGeom>
        </p:spPr>
      </p:pic>
      <p:sp>
        <p:nvSpPr>
          <p:cNvPr id="7" name="Rectangle 6"/>
          <p:cNvSpPr/>
          <p:nvPr/>
        </p:nvSpPr>
        <p:spPr>
          <a:xfrm>
            <a:off x="3192808" y="2911737"/>
            <a:ext cx="8999192" cy="3539430"/>
          </a:xfrm>
          <a:prstGeom prst="rect">
            <a:avLst/>
          </a:prstGeom>
        </p:spPr>
        <p:txBody>
          <a:bodyPr wrap="square">
            <a:spAutoFit/>
          </a:bodyPr>
          <a:lstStyle/>
          <a:p>
            <a:r>
              <a:rPr lang="en-US" sz="2800" dirty="0">
                <a:solidFill>
                  <a:schemeClr val="accent1"/>
                </a:solidFill>
              </a:rPr>
              <a:t>The “hooking technique” may be helpful, especially when the patient is </a:t>
            </a:r>
            <a:r>
              <a:rPr lang="en-US" sz="2800" dirty="0" smtClean="0">
                <a:solidFill>
                  <a:schemeClr val="accent1"/>
                </a:solidFill>
              </a:rPr>
              <a:t>obese. Stand </a:t>
            </a:r>
            <a:r>
              <a:rPr lang="en-US" sz="2800" dirty="0">
                <a:solidFill>
                  <a:schemeClr val="accent1"/>
                </a:solidFill>
              </a:rPr>
              <a:t>to the right of the patient’s chest. Place both hands, side by side, </a:t>
            </a:r>
            <a:r>
              <a:rPr lang="en-US" sz="2800" dirty="0" smtClean="0">
                <a:solidFill>
                  <a:schemeClr val="accent1"/>
                </a:solidFill>
              </a:rPr>
              <a:t>on the </a:t>
            </a:r>
            <a:r>
              <a:rPr lang="en-US" sz="2800" dirty="0">
                <a:solidFill>
                  <a:schemeClr val="accent1"/>
                </a:solidFill>
              </a:rPr>
              <a:t>right abdomen below the border of liver dullness. Press in with </a:t>
            </a:r>
            <a:r>
              <a:rPr lang="en-US" sz="2800" dirty="0" smtClean="0">
                <a:solidFill>
                  <a:schemeClr val="accent1"/>
                </a:solidFill>
              </a:rPr>
              <a:t>our fingers and </a:t>
            </a:r>
            <a:r>
              <a:rPr lang="en-US" sz="2800" dirty="0">
                <a:solidFill>
                  <a:schemeClr val="accent1"/>
                </a:solidFill>
              </a:rPr>
              <a:t>up toward the costal margin. Ask the patient to take a deep </a:t>
            </a:r>
            <a:r>
              <a:rPr lang="en-US" sz="2800" dirty="0" smtClean="0">
                <a:solidFill>
                  <a:schemeClr val="accent1"/>
                </a:solidFill>
              </a:rPr>
              <a:t>breath. The </a:t>
            </a:r>
            <a:r>
              <a:rPr lang="en-US" sz="2800" dirty="0">
                <a:solidFill>
                  <a:schemeClr val="accent1"/>
                </a:solidFill>
              </a:rPr>
              <a:t>liver edge shown below is palpable with </a:t>
            </a:r>
            <a:r>
              <a:rPr lang="en-US" sz="2800" dirty="0" smtClean="0">
                <a:solidFill>
                  <a:schemeClr val="accent1"/>
                </a:solidFill>
              </a:rPr>
              <a:t>the </a:t>
            </a:r>
            <a:r>
              <a:rPr lang="en-US" sz="2800" dirty="0" err="1" smtClean="0">
                <a:solidFill>
                  <a:schemeClr val="accent1"/>
                </a:solidFill>
              </a:rPr>
              <a:t>fingerpads</a:t>
            </a:r>
            <a:r>
              <a:rPr lang="en-US" sz="2800" dirty="0" smtClean="0">
                <a:solidFill>
                  <a:schemeClr val="accent1"/>
                </a:solidFill>
              </a:rPr>
              <a:t> </a:t>
            </a:r>
            <a:r>
              <a:rPr lang="en-US" sz="2800" dirty="0">
                <a:solidFill>
                  <a:schemeClr val="accent1"/>
                </a:solidFill>
              </a:rPr>
              <a:t>of both hands.</a:t>
            </a:r>
          </a:p>
        </p:txBody>
      </p:sp>
      <p:pic>
        <p:nvPicPr>
          <p:cNvPr id="8" name="Picture 7"/>
          <p:cNvPicPr>
            <a:picLocks noChangeAspect="1"/>
          </p:cNvPicPr>
          <p:nvPr/>
        </p:nvPicPr>
        <p:blipFill>
          <a:blip r:embed="rId3"/>
          <a:stretch>
            <a:fillRect/>
          </a:stretch>
        </p:blipFill>
        <p:spPr>
          <a:xfrm>
            <a:off x="0" y="2990064"/>
            <a:ext cx="3192808" cy="2823984"/>
          </a:xfrm>
          <a:prstGeom prst="rect">
            <a:avLst/>
          </a:prstGeom>
        </p:spPr>
      </p:pic>
    </p:spTree>
    <p:extLst>
      <p:ext uri="{BB962C8B-B14F-4D97-AF65-F5344CB8AC3E}">
        <p14:creationId xmlns:p14="http://schemas.microsoft.com/office/powerpoint/2010/main" val="367942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46</a:t>
            </a:fld>
            <a:endParaRPr lang="en-US" dirty="0"/>
          </a:p>
        </p:txBody>
      </p:sp>
      <p:sp>
        <p:nvSpPr>
          <p:cNvPr id="5" name="Rectangle 4"/>
          <p:cNvSpPr/>
          <p:nvPr/>
        </p:nvSpPr>
        <p:spPr>
          <a:xfrm>
            <a:off x="0" y="0"/>
            <a:ext cx="12192000" cy="4031873"/>
          </a:xfrm>
          <a:prstGeom prst="rect">
            <a:avLst/>
          </a:prstGeom>
        </p:spPr>
        <p:txBody>
          <a:bodyPr wrap="square">
            <a:spAutoFit/>
          </a:bodyPr>
          <a:lstStyle/>
          <a:p>
            <a:r>
              <a:rPr lang="en-US" sz="2800" dirty="0" err="1" smtClean="0">
                <a:solidFill>
                  <a:srgbClr val="FF0000"/>
                </a:solidFill>
              </a:rPr>
              <a:t>Con’t</a:t>
            </a:r>
            <a:r>
              <a:rPr lang="en-US" sz="2800" dirty="0" smtClean="0">
                <a:solidFill>
                  <a:srgbClr val="FF0000"/>
                </a:solidFill>
              </a:rPr>
              <a:t>..</a:t>
            </a:r>
            <a:endParaRPr lang="en-US" sz="3200" i="1" dirty="0" smtClean="0">
              <a:solidFill>
                <a:srgbClr val="FF0000"/>
              </a:solidFill>
            </a:endParaRPr>
          </a:p>
          <a:p>
            <a:r>
              <a:rPr lang="en-US" sz="3200" i="1" dirty="0" smtClean="0">
                <a:solidFill>
                  <a:schemeClr val="accent1"/>
                </a:solidFill>
              </a:rPr>
              <a:t>Assessing Tenderness of a Non-palpable Liver.</a:t>
            </a:r>
          </a:p>
          <a:p>
            <a:r>
              <a:rPr lang="en-US" sz="2800" dirty="0"/>
              <a:t>	</a:t>
            </a:r>
            <a:r>
              <a:rPr lang="en-US" sz="2800" dirty="0" smtClean="0"/>
              <a:t>	 </a:t>
            </a:r>
            <a:r>
              <a:rPr lang="en-US" sz="2800" dirty="0" smtClean="0">
                <a:solidFill>
                  <a:srgbClr val="0070C0"/>
                </a:solidFill>
              </a:rPr>
              <a:t>Place our left hand flat on the lower right rib cage and then gently strike our hand with the ulnar surface of our right fist. Ask the patient to compare the sensation with that produced by a similar strike on the left side.</a:t>
            </a:r>
          </a:p>
          <a:p>
            <a:endParaRPr lang="en-US" sz="2800" dirty="0" smtClean="0"/>
          </a:p>
          <a:p>
            <a:pPr algn="ctr"/>
            <a:r>
              <a:rPr lang="en-US" sz="2800" dirty="0" smtClean="0">
                <a:solidFill>
                  <a:srgbClr val="FF0000"/>
                </a:solidFill>
              </a:rPr>
              <a:t>“Tenderness over the liver suggests inflammation, as in hepatitis, or</a:t>
            </a:r>
          </a:p>
          <a:p>
            <a:pPr algn="ctr"/>
            <a:r>
              <a:rPr lang="en-US" sz="2800" dirty="0" smtClean="0">
                <a:solidFill>
                  <a:srgbClr val="FF0000"/>
                </a:solidFill>
              </a:rPr>
              <a:t>congestion, as in heart failure.”</a:t>
            </a:r>
            <a:endParaRPr lang="en-US" sz="2800" dirty="0">
              <a:solidFill>
                <a:srgbClr val="FF0000"/>
              </a:solidFill>
            </a:endParaRPr>
          </a:p>
        </p:txBody>
      </p:sp>
    </p:spTree>
    <p:extLst>
      <p:ext uri="{BB962C8B-B14F-4D97-AF65-F5344CB8AC3E}">
        <p14:creationId xmlns:p14="http://schemas.microsoft.com/office/powerpoint/2010/main" val="391882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47</a:t>
            </a:fld>
            <a:endParaRPr lang="en-US" dirty="0"/>
          </a:p>
        </p:txBody>
      </p:sp>
      <p:sp>
        <p:nvSpPr>
          <p:cNvPr id="5" name="Rectangle 4"/>
          <p:cNvSpPr/>
          <p:nvPr/>
        </p:nvSpPr>
        <p:spPr>
          <a:xfrm>
            <a:off x="0" y="0"/>
            <a:ext cx="10927080" cy="523220"/>
          </a:xfrm>
          <a:prstGeom prst="rect">
            <a:avLst/>
          </a:prstGeom>
        </p:spPr>
        <p:txBody>
          <a:bodyPr wrap="square">
            <a:spAutoFit/>
          </a:bodyPr>
          <a:lstStyle/>
          <a:p>
            <a:pPr algn="ctr"/>
            <a:r>
              <a:rPr lang="en-US" sz="2800" dirty="0" smtClean="0">
                <a:solidFill>
                  <a:srgbClr val="00B050"/>
                </a:solidFill>
                <a:effectLst>
                  <a:outerShdw blurRad="38100" dist="38100" dir="2700000" algn="tl">
                    <a:srgbClr val="000000">
                      <a:alpha val="43137"/>
                    </a:srgbClr>
                  </a:outerShdw>
                </a:effectLst>
              </a:rPr>
              <a:t>PALPATING AN ENLARGED LIVER</a:t>
            </a:r>
            <a:endParaRPr lang="en-US" sz="2800" dirty="0">
              <a:solidFill>
                <a:srgbClr val="00B050"/>
              </a:solidFill>
              <a:effectLst>
                <a:outerShdw blurRad="38100" dist="38100" dir="2700000" algn="tl">
                  <a:srgbClr val="000000">
                    <a:alpha val="43137"/>
                  </a:srgbClr>
                </a:outerShdw>
              </a:effectLst>
            </a:endParaRPr>
          </a:p>
        </p:txBody>
      </p:sp>
      <p:sp>
        <p:nvSpPr>
          <p:cNvPr id="6" name="Rectangle 5"/>
          <p:cNvSpPr/>
          <p:nvPr/>
        </p:nvSpPr>
        <p:spPr>
          <a:xfrm>
            <a:off x="0" y="449979"/>
            <a:ext cx="6920076" cy="5509200"/>
          </a:xfrm>
          <a:prstGeom prst="rect">
            <a:avLst/>
          </a:prstGeom>
        </p:spPr>
        <p:txBody>
          <a:bodyPr wrap="square">
            <a:spAutoFit/>
          </a:bodyPr>
          <a:lstStyle/>
          <a:p>
            <a:r>
              <a:rPr lang="en-US" sz="2000" u="sng" dirty="0" smtClean="0"/>
              <a:t>EXAMINATION SEQUENCE </a:t>
            </a:r>
          </a:p>
          <a:p>
            <a:r>
              <a:rPr lang="en-US" sz="2400" dirty="0" smtClean="0">
                <a:solidFill>
                  <a:srgbClr val="7030A0"/>
                </a:solidFill>
              </a:rPr>
              <a:t>→ </a:t>
            </a:r>
            <a:r>
              <a:rPr lang="en-US" sz="2400" dirty="0">
                <a:solidFill>
                  <a:srgbClr val="7030A0"/>
                </a:solidFill>
              </a:rPr>
              <a:t>Start palpating in the right iliac fossa. </a:t>
            </a:r>
            <a:endParaRPr lang="en-US" sz="2400" dirty="0" smtClean="0">
              <a:solidFill>
                <a:srgbClr val="7030A0"/>
              </a:solidFill>
            </a:endParaRPr>
          </a:p>
          <a:p>
            <a:r>
              <a:rPr lang="en-US" sz="2400" dirty="0" smtClean="0">
                <a:solidFill>
                  <a:srgbClr val="00B050"/>
                </a:solidFill>
              </a:rPr>
              <a:t>→ </a:t>
            </a:r>
            <a:r>
              <a:rPr lang="en-US" sz="2400" dirty="0">
                <a:solidFill>
                  <a:srgbClr val="00B050"/>
                </a:solidFill>
              </a:rPr>
              <a:t>Use either the radial border of </a:t>
            </a:r>
            <a:r>
              <a:rPr lang="en-US" sz="2400" dirty="0" smtClean="0">
                <a:solidFill>
                  <a:srgbClr val="00B050"/>
                </a:solidFill>
              </a:rPr>
              <a:t>our </a:t>
            </a:r>
            <a:r>
              <a:rPr lang="en-US" sz="2400" dirty="0">
                <a:solidFill>
                  <a:srgbClr val="00B050"/>
                </a:solidFill>
              </a:rPr>
              <a:t>right hand, i.e. the outside edge of the forefinger, or the finger pads; in both cases keep </a:t>
            </a:r>
            <a:r>
              <a:rPr lang="en-US" sz="2400" dirty="0" smtClean="0">
                <a:solidFill>
                  <a:srgbClr val="00B050"/>
                </a:solidFill>
              </a:rPr>
              <a:t>our </a:t>
            </a:r>
            <a:r>
              <a:rPr lang="en-US" sz="2400" dirty="0">
                <a:solidFill>
                  <a:srgbClr val="00B050"/>
                </a:solidFill>
              </a:rPr>
              <a:t>hand flat on the abdomen </a:t>
            </a:r>
            <a:r>
              <a:rPr lang="en-US" sz="2400" dirty="0" smtClean="0">
                <a:solidFill>
                  <a:srgbClr val="00B050"/>
                </a:solidFill>
              </a:rPr>
              <a:t>. </a:t>
            </a:r>
          </a:p>
          <a:p>
            <a:r>
              <a:rPr lang="en-US" sz="2400" dirty="0" smtClean="0">
                <a:solidFill>
                  <a:srgbClr val="00B050"/>
                </a:solidFill>
              </a:rPr>
              <a:t> </a:t>
            </a:r>
            <a:r>
              <a:rPr lang="en-US" sz="2400" dirty="0" smtClean="0">
                <a:solidFill>
                  <a:srgbClr val="00B0F0"/>
                </a:solidFill>
              </a:rPr>
              <a:t>→ </a:t>
            </a:r>
            <a:r>
              <a:rPr lang="en-US" sz="2400" dirty="0">
                <a:solidFill>
                  <a:srgbClr val="00B0F0"/>
                </a:solidFill>
              </a:rPr>
              <a:t>Keep </a:t>
            </a:r>
            <a:r>
              <a:rPr lang="en-US" sz="2400" dirty="0" smtClean="0">
                <a:solidFill>
                  <a:srgbClr val="00B0F0"/>
                </a:solidFill>
              </a:rPr>
              <a:t>our </a:t>
            </a:r>
            <a:r>
              <a:rPr lang="en-US" sz="2400" dirty="0">
                <a:solidFill>
                  <a:srgbClr val="00B0F0"/>
                </a:solidFill>
              </a:rPr>
              <a:t>hand stationary and ask the patient to take a deep breath in. Try to feel the edge of the enlarged liver as it moves downwards on inspiration.</a:t>
            </a:r>
          </a:p>
          <a:p>
            <a:r>
              <a:rPr lang="en-US" sz="2400" dirty="0">
                <a:solidFill>
                  <a:srgbClr val="C00000"/>
                </a:solidFill>
              </a:rPr>
              <a:t>→ Move </a:t>
            </a:r>
            <a:r>
              <a:rPr lang="en-US" sz="2400" dirty="0" smtClean="0">
                <a:solidFill>
                  <a:srgbClr val="C00000"/>
                </a:solidFill>
              </a:rPr>
              <a:t>our </a:t>
            </a:r>
            <a:r>
              <a:rPr lang="en-US" sz="2400" dirty="0">
                <a:solidFill>
                  <a:srgbClr val="C00000"/>
                </a:solidFill>
              </a:rPr>
              <a:t>hand progressively further up the abdomen a </a:t>
            </a:r>
            <a:r>
              <a:rPr lang="en-US" sz="2400" dirty="0" smtClean="0">
                <a:solidFill>
                  <a:srgbClr val="C00000"/>
                </a:solidFill>
              </a:rPr>
              <a:t>centimeter </a:t>
            </a:r>
            <a:r>
              <a:rPr lang="en-US" sz="2400" dirty="0">
                <a:solidFill>
                  <a:srgbClr val="C00000"/>
                </a:solidFill>
              </a:rPr>
              <a:t>or so at a time repeating the request to breathe in until </a:t>
            </a:r>
            <a:r>
              <a:rPr lang="en-US" sz="2400" dirty="0" smtClean="0">
                <a:solidFill>
                  <a:srgbClr val="C00000"/>
                </a:solidFill>
              </a:rPr>
              <a:t>we </a:t>
            </a:r>
            <a:r>
              <a:rPr lang="en-US" sz="2400" dirty="0">
                <a:solidFill>
                  <a:srgbClr val="C00000"/>
                </a:solidFill>
              </a:rPr>
              <a:t>reach the costal margin or detect the edge.</a:t>
            </a:r>
          </a:p>
          <a:p>
            <a:endParaRPr lang="en-US" sz="2000"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993228" y="650113"/>
            <a:ext cx="5166006" cy="5145379"/>
          </a:xfrm>
          <a:prstGeom prst="rect">
            <a:avLst/>
          </a:prstGeom>
        </p:spPr>
      </p:pic>
    </p:spTree>
    <p:extLst>
      <p:ext uri="{BB962C8B-B14F-4D97-AF65-F5344CB8AC3E}">
        <p14:creationId xmlns:p14="http://schemas.microsoft.com/office/powerpoint/2010/main" val="3189904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48</a:t>
            </a:fld>
            <a:endParaRPr lang="en-US" dirty="0"/>
          </a:p>
        </p:txBody>
      </p:sp>
      <p:sp>
        <p:nvSpPr>
          <p:cNvPr id="7" name="Rectangle 6"/>
          <p:cNvSpPr/>
          <p:nvPr/>
        </p:nvSpPr>
        <p:spPr>
          <a:xfrm>
            <a:off x="0" y="0"/>
            <a:ext cx="7415784" cy="2677656"/>
          </a:xfrm>
          <a:prstGeom prst="rect">
            <a:avLst/>
          </a:prstGeom>
        </p:spPr>
        <p:txBody>
          <a:bodyPr wrap="square">
            <a:spAutoFit/>
          </a:bodyPr>
          <a:lstStyle/>
          <a:p>
            <a:r>
              <a:rPr lang="en-US" sz="2400" dirty="0">
                <a:solidFill>
                  <a:srgbClr val="7030A0"/>
                </a:solidFill>
              </a:rPr>
              <a:t>→ If </a:t>
            </a:r>
            <a:r>
              <a:rPr lang="en-US" sz="2400" dirty="0" smtClean="0">
                <a:solidFill>
                  <a:srgbClr val="7030A0"/>
                </a:solidFill>
              </a:rPr>
              <a:t>we </a:t>
            </a:r>
            <a:r>
              <a:rPr lang="en-US" sz="2400" dirty="0">
                <a:solidFill>
                  <a:srgbClr val="7030A0"/>
                </a:solidFill>
              </a:rPr>
              <a:t>feel the liver edge, work out if it is enlarged or displaced downwards as occurs in patients with </a:t>
            </a:r>
            <a:r>
              <a:rPr lang="en-US" sz="2400" dirty="0" err="1">
                <a:solidFill>
                  <a:srgbClr val="7030A0"/>
                </a:solidFill>
              </a:rPr>
              <a:t>hyperinflated</a:t>
            </a:r>
            <a:r>
              <a:rPr lang="en-US" sz="2400" dirty="0">
                <a:solidFill>
                  <a:srgbClr val="7030A0"/>
                </a:solidFill>
              </a:rPr>
              <a:t> lungs from emphysema. The liver is dull to percussion whereas the lung is resonant, so locate the upper border of the liver by percussing over the right lateral chest wall. The lower three to four ribs are normally dull to percussion. </a:t>
            </a:r>
          </a:p>
        </p:txBody>
      </p:sp>
      <p:sp>
        <p:nvSpPr>
          <p:cNvPr id="8" name="Rectangle 7"/>
          <p:cNvSpPr/>
          <p:nvPr/>
        </p:nvSpPr>
        <p:spPr>
          <a:xfrm>
            <a:off x="0" y="4885432"/>
            <a:ext cx="11951208" cy="830997"/>
          </a:xfrm>
          <a:prstGeom prst="rect">
            <a:avLst/>
          </a:prstGeom>
        </p:spPr>
        <p:txBody>
          <a:bodyPr wrap="square">
            <a:spAutoFit/>
          </a:bodyPr>
          <a:lstStyle/>
          <a:p>
            <a:pPr algn="ctr"/>
            <a:r>
              <a:rPr lang="en-US" sz="2400" dirty="0">
                <a:solidFill>
                  <a:srgbClr val="002060"/>
                </a:solidFill>
              </a:rPr>
              <a:t>→ Measure the distance below the costal margin in </a:t>
            </a:r>
            <a:r>
              <a:rPr lang="en-US" sz="2400" dirty="0" err="1">
                <a:solidFill>
                  <a:srgbClr val="002060"/>
                </a:solidFill>
              </a:rPr>
              <a:t>centimetres</a:t>
            </a:r>
            <a:r>
              <a:rPr lang="en-US" sz="2400" dirty="0">
                <a:solidFill>
                  <a:srgbClr val="002060"/>
                </a:solidFill>
              </a:rPr>
              <a:t> in the </a:t>
            </a:r>
            <a:r>
              <a:rPr lang="en-US" sz="2400" dirty="0" err="1">
                <a:solidFill>
                  <a:srgbClr val="002060"/>
                </a:solidFill>
              </a:rPr>
              <a:t>midclavicular</a:t>
            </a:r>
            <a:r>
              <a:rPr lang="en-US" sz="2400" dirty="0">
                <a:solidFill>
                  <a:srgbClr val="002060"/>
                </a:solidFill>
              </a:rPr>
              <a:t> line. </a:t>
            </a:r>
          </a:p>
        </p:txBody>
      </p:sp>
      <p:sp>
        <p:nvSpPr>
          <p:cNvPr id="9" name="Rectangle 8"/>
          <p:cNvSpPr/>
          <p:nvPr/>
        </p:nvSpPr>
        <p:spPr>
          <a:xfrm>
            <a:off x="0" y="2741048"/>
            <a:ext cx="7415784" cy="1938992"/>
          </a:xfrm>
          <a:prstGeom prst="rect">
            <a:avLst/>
          </a:prstGeom>
        </p:spPr>
        <p:txBody>
          <a:bodyPr wrap="square">
            <a:spAutoFit/>
          </a:bodyPr>
          <a:lstStyle/>
          <a:p>
            <a:r>
              <a:rPr lang="en-US" sz="2400" dirty="0" smtClean="0">
                <a:solidFill>
                  <a:srgbClr val="7030A0"/>
                </a:solidFill>
              </a:rPr>
              <a:t>									A </a:t>
            </a:r>
            <a:r>
              <a:rPr lang="en-US" sz="2400" dirty="0">
                <a:solidFill>
                  <a:srgbClr val="7030A0"/>
                </a:solidFill>
              </a:rPr>
              <a:t>reduced area of dullness suggests emphysema, a shrunken liver (as occurs in end-stage cirrhosis), or occasionally interposition of the transverse colon between the liver and the diaphragm.</a:t>
            </a:r>
          </a:p>
        </p:txBody>
      </p:sp>
      <p:pic>
        <p:nvPicPr>
          <p:cNvPr id="10" name="Picture 9"/>
          <p:cNvPicPr>
            <a:picLocks noChangeAspect="1"/>
          </p:cNvPicPr>
          <p:nvPr/>
        </p:nvPicPr>
        <p:blipFill>
          <a:blip r:embed="rId2"/>
          <a:stretch>
            <a:fillRect/>
          </a:stretch>
        </p:blipFill>
        <p:spPr>
          <a:xfrm>
            <a:off x="7772400" y="111650"/>
            <a:ext cx="4413728" cy="4392909"/>
          </a:xfrm>
          <a:prstGeom prst="rect">
            <a:avLst/>
          </a:prstGeom>
        </p:spPr>
      </p:pic>
    </p:spTree>
    <p:extLst>
      <p:ext uri="{BB962C8B-B14F-4D97-AF65-F5344CB8AC3E}">
        <p14:creationId xmlns:p14="http://schemas.microsoft.com/office/powerpoint/2010/main" val="2680046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49</a:t>
            </a:fld>
            <a:endParaRPr lang="en-US" dirty="0"/>
          </a:p>
        </p:txBody>
      </p:sp>
      <p:pic>
        <p:nvPicPr>
          <p:cNvPr id="5" name="Picture 4"/>
          <p:cNvPicPr>
            <a:picLocks noChangeAspect="1"/>
          </p:cNvPicPr>
          <p:nvPr/>
        </p:nvPicPr>
        <p:blipFill>
          <a:blip r:embed="rId2"/>
          <a:stretch>
            <a:fillRect/>
          </a:stretch>
        </p:blipFill>
        <p:spPr>
          <a:xfrm>
            <a:off x="2017395" y="0"/>
            <a:ext cx="6547485" cy="5232729"/>
          </a:xfrm>
          <a:prstGeom prst="rect">
            <a:avLst/>
          </a:prstGeom>
        </p:spPr>
      </p:pic>
    </p:spTree>
    <p:extLst>
      <p:ext uri="{BB962C8B-B14F-4D97-AF65-F5344CB8AC3E}">
        <p14:creationId xmlns:p14="http://schemas.microsoft.com/office/powerpoint/2010/main" val="19523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6740434" cy="493095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754625" y="-1"/>
            <a:ext cx="5266197" cy="4930957"/>
          </a:xfrm>
          <a:prstGeom prst="rect">
            <a:avLst/>
          </a:prstGeom>
        </p:spPr>
      </p:pic>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567563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50</a:t>
            </a:fld>
            <a:endParaRPr lang="en-US" dirty="0"/>
          </a:p>
        </p:txBody>
      </p:sp>
      <p:sp>
        <p:nvSpPr>
          <p:cNvPr id="5" name="Rectangle 4"/>
          <p:cNvSpPr/>
          <p:nvPr/>
        </p:nvSpPr>
        <p:spPr>
          <a:xfrm>
            <a:off x="0" y="0"/>
            <a:ext cx="12192000" cy="523220"/>
          </a:xfrm>
          <a:prstGeom prst="rect">
            <a:avLst/>
          </a:prstGeom>
        </p:spPr>
        <p:txBody>
          <a:bodyPr wrap="square">
            <a:spAutoFit/>
          </a:bodyPr>
          <a:lstStyle/>
          <a:p>
            <a:pPr algn="ctr"/>
            <a:r>
              <a:rPr lang="en-US" sz="2800" dirty="0" smtClean="0"/>
              <a:t>PALPATION OF </a:t>
            </a:r>
            <a:r>
              <a:rPr lang="en-US" sz="2800" dirty="0"/>
              <a:t>THE </a:t>
            </a:r>
            <a:r>
              <a:rPr lang="en-US" sz="2800" dirty="0" smtClean="0"/>
              <a:t>SPLEEN</a:t>
            </a:r>
          </a:p>
        </p:txBody>
      </p:sp>
      <p:sp>
        <p:nvSpPr>
          <p:cNvPr id="6" name="Rectangle 5"/>
          <p:cNvSpPr/>
          <p:nvPr/>
        </p:nvSpPr>
        <p:spPr>
          <a:xfrm>
            <a:off x="0" y="523220"/>
            <a:ext cx="8256494" cy="3785652"/>
          </a:xfrm>
          <a:prstGeom prst="rect">
            <a:avLst/>
          </a:prstGeom>
        </p:spPr>
        <p:txBody>
          <a:bodyPr wrap="square">
            <a:spAutoFit/>
          </a:bodyPr>
          <a:lstStyle/>
          <a:p>
            <a:r>
              <a:rPr lang="en-US" sz="2400" dirty="0">
                <a:solidFill>
                  <a:srgbClr val="FF0000"/>
                </a:solidFill>
              </a:rPr>
              <a:t>With </a:t>
            </a:r>
            <a:r>
              <a:rPr lang="en-US" sz="2400" dirty="0" smtClean="0">
                <a:solidFill>
                  <a:srgbClr val="FF0000"/>
                </a:solidFill>
              </a:rPr>
              <a:t>our </a:t>
            </a:r>
            <a:r>
              <a:rPr lang="en-US" sz="2400" dirty="0">
                <a:solidFill>
                  <a:srgbClr val="FF0000"/>
                </a:solidFill>
              </a:rPr>
              <a:t>left hand, reach over and around the patient to support and </a:t>
            </a:r>
            <a:r>
              <a:rPr lang="en-US" sz="2400" dirty="0" smtClean="0">
                <a:solidFill>
                  <a:srgbClr val="FF0000"/>
                </a:solidFill>
              </a:rPr>
              <a:t>press forward </a:t>
            </a:r>
            <a:r>
              <a:rPr lang="en-US" sz="2400" dirty="0">
                <a:solidFill>
                  <a:srgbClr val="FF0000"/>
                </a:solidFill>
              </a:rPr>
              <a:t>the lower left rib cage and adjacent soft tissue. With </a:t>
            </a:r>
            <a:r>
              <a:rPr lang="en-US" sz="2400" dirty="0" smtClean="0">
                <a:solidFill>
                  <a:srgbClr val="FF0000"/>
                </a:solidFill>
              </a:rPr>
              <a:t>our </a:t>
            </a:r>
            <a:r>
              <a:rPr lang="en-US" sz="2400" dirty="0">
                <a:solidFill>
                  <a:srgbClr val="FF0000"/>
                </a:solidFill>
              </a:rPr>
              <a:t>right </a:t>
            </a:r>
            <a:r>
              <a:rPr lang="en-US" sz="2400" dirty="0" smtClean="0">
                <a:solidFill>
                  <a:srgbClr val="FF0000"/>
                </a:solidFill>
              </a:rPr>
              <a:t>hand below </a:t>
            </a:r>
            <a:r>
              <a:rPr lang="en-US" sz="2400" dirty="0">
                <a:solidFill>
                  <a:srgbClr val="FF0000"/>
                </a:solidFill>
              </a:rPr>
              <a:t>the left costal margin, press in toward the spleen. </a:t>
            </a:r>
            <a:r>
              <a:rPr lang="en-US" sz="2400" dirty="0" smtClean="0">
                <a:solidFill>
                  <a:srgbClr val="FF0000"/>
                </a:solidFill>
              </a:rPr>
              <a:t>Ask </a:t>
            </a:r>
            <a:r>
              <a:rPr lang="en-US" sz="2400" dirty="0">
                <a:solidFill>
                  <a:srgbClr val="FF0000"/>
                </a:solidFill>
              </a:rPr>
              <a:t>the patient to take a deep breath. Try to feel the </a:t>
            </a:r>
            <a:r>
              <a:rPr lang="en-US" sz="2400" dirty="0" smtClean="0">
                <a:solidFill>
                  <a:srgbClr val="FF0000"/>
                </a:solidFill>
              </a:rPr>
              <a:t>tip or </a:t>
            </a:r>
            <a:r>
              <a:rPr lang="en-US" sz="2400" dirty="0">
                <a:solidFill>
                  <a:srgbClr val="FF0000"/>
                </a:solidFill>
              </a:rPr>
              <a:t>edge of the spleen as it comes down to meet </a:t>
            </a:r>
            <a:r>
              <a:rPr lang="en-US" sz="2400" dirty="0" smtClean="0">
                <a:solidFill>
                  <a:srgbClr val="FF0000"/>
                </a:solidFill>
              </a:rPr>
              <a:t>our </a:t>
            </a:r>
            <a:r>
              <a:rPr lang="en-US" sz="2400" dirty="0">
                <a:solidFill>
                  <a:srgbClr val="FF0000"/>
                </a:solidFill>
              </a:rPr>
              <a:t>fingertips. Note </a:t>
            </a:r>
            <a:r>
              <a:rPr lang="en-US" sz="2400" dirty="0" smtClean="0">
                <a:solidFill>
                  <a:srgbClr val="FF0000"/>
                </a:solidFill>
              </a:rPr>
              <a:t>any tenderness</a:t>
            </a:r>
            <a:r>
              <a:rPr lang="en-US" sz="2400" dirty="0">
                <a:solidFill>
                  <a:srgbClr val="FF0000"/>
                </a:solidFill>
              </a:rPr>
              <a:t>, assess the splenic contour, and measure the distance between </a:t>
            </a:r>
            <a:r>
              <a:rPr lang="en-US" sz="2400" dirty="0" smtClean="0">
                <a:solidFill>
                  <a:srgbClr val="FF0000"/>
                </a:solidFill>
              </a:rPr>
              <a:t>the spleen’s </a:t>
            </a:r>
            <a:r>
              <a:rPr lang="en-US" sz="2400" dirty="0">
                <a:solidFill>
                  <a:srgbClr val="FF0000"/>
                </a:solidFill>
              </a:rPr>
              <a:t>lowest point and the left costal margin. In a small percentage of </a:t>
            </a:r>
            <a:r>
              <a:rPr lang="en-US" sz="2400" dirty="0" smtClean="0">
                <a:solidFill>
                  <a:srgbClr val="FF0000"/>
                </a:solidFill>
              </a:rPr>
              <a:t>normal adults</a:t>
            </a:r>
            <a:r>
              <a:rPr lang="en-US" sz="2400" dirty="0">
                <a:solidFill>
                  <a:srgbClr val="FF0000"/>
                </a:solidFill>
              </a:rPr>
              <a:t>, the tip of the spleen is palpable</a:t>
            </a:r>
            <a:r>
              <a:rPr lang="en-US" sz="2400" dirty="0" smtClean="0">
                <a:solidFill>
                  <a:srgbClr val="FF0000"/>
                </a:solidFill>
              </a:rPr>
              <a:t>.</a:t>
            </a:r>
          </a:p>
        </p:txBody>
      </p:sp>
      <p:pic>
        <p:nvPicPr>
          <p:cNvPr id="7" name="Picture 6"/>
          <p:cNvPicPr>
            <a:picLocks noChangeAspect="1"/>
          </p:cNvPicPr>
          <p:nvPr/>
        </p:nvPicPr>
        <p:blipFill>
          <a:blip r:embed="rId2"/>
          <a:stretch>
            <a:fillRect/>
          </a:stretch>
        </p:blipFill>
        <p:spPr>
          <a:xfrm>
            <a:off x="8256494" y="523220"/>
            <a:ext cx="3935506" cy="2607795"/>
          </a:xfrm>
          <a:prstGeom prst="rect">
            <a:avLst/>
          </a:prstGeom>
        </p:spPr>
      </p:pic>
      <p:sp>
        <p:nvSpPr>
          <p:cNvPr id="8" name="Rectangle 7"/>
          <p:cNvSpPr/>
          <p:nvPr/>
        </p:nvSpPr>
        <p:spPr>
          <a:xfrm>
            <a:off x="3924941" y="4308872"/>
            <a:ext cx="8026267" cy="1569660"/>
          </a:xfrm>
          <a:prstGeom prst="rect">
            <a:avLst/>
          </a:prstGeom>
        </p:spPr>
        <p:txBody>
          <a:bodyPr wrap="square">
            <a:spAutoFit/>
          </a:bodyPr>
          <a:lstStyle/>
          <a:p>
            <a:r>
              <a:rPr lang="en-US" sz="2400" dirty="0">
                <a:solidFill>
                  <a:srgbClr val="7030A0"/>
                </a:solidFill>
              </a:rPr>
              <a:t>Repeat with the patient lying on the right side with legs somewhat flexed </a:t>
            </a:r>
            <a:r>
              <a:rPr lang="en-US" sz="2400" dirty="0" smtClean="0">
                <a:solidFill>
                  <a:srgbClr val="7030A0"/>
                </a:solidFill>
              </a:rPr>
              <a:t>at hips </a:t>
            </a:r>
            <a:r>
              <a:rPr lang="en-US" sz="2400" dirty="0">
                <a:solidFill>
                  <a:srgbClr val="7030A0"/>
                </a:solidFill>
              </a:rPr>
              <a:t>and knees. In this position, gravity may bring the spleen forward and </a:t>
            </a:r>
            <a:r>
              <a:rPr lang="en-US" sz="2400" dirty="0" smtClean="0">
                <a:solidFill>
                  <a:srgbClr val="7030A0"/>
                </a:solidFill>
              </a:rPr>
              <a:t>to the </a:t>
            </a:r>
            <a:r>
              <a:rPr lang="en-US" sz="2400" dirty="0">
                <a:solidFill>
                  <a:srgbClr val="7030A0"/>
                </a:solidFill>
              </a:rPr>
              <a:t>right into a palpable location.</a:t>
            </a:r>
          </a:p>
        </p:txBody>
      </p:sp>
      <p:pic>
        <p:nvPicPr>
          <p:cNvPr id="9" name="Picture 8"/>
          <p:cNvPicPr>
            <a:picLocks noChangeAspect="1"/>
          </p:cNvPicPr>
          <p:nvPr/>
        </p:nvPicPr>
        <p:blipFill>
          <a:blip r:embed="rId3"/>
          <a:stretch>
            <a:fillRect/>
          </a:stretch>
        </p:blipFill>
        <p:spPr>
          <a:xfrm>
            <a:off x="15239" y="4308872"/>
            <a:ext cx="3894463" cy="2549128"/>
          </a:xfrm>
          <a:prstGeom prst="rect">
            <a:avLst/>
          </a:prstGeom>
        </p:spPr>
      </p:pic>
    </p:spTree>
    <p:extLst>
      <p:ext uri="{BB962C8B-B14F-4D97-AF65-F5344CB8AC3E}">
        <p14:creationId xmlns:p14="http://schemas.microsoft.com/office/powerpoint/2010/main" val="1284763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51</a:t>
            </a:fld>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49548" y="0"/>
            <a:ext cx="5342452" cy="4482116"/>
          </a:xfrm>
          <a:prstGeom prst="rect">
            <a:avLst/>
          </a:prstGeom>
        </p:spPr>
      </p:pic>
      <p:sp>
        <p:nvSpPr>
          <p:cNvPr id="6" name="Rectangle 5"/>
          <p:cNvSpPr/>
          <p:nvPr/>
        </p:nvSpPr>
        <p:spPr>
          <a:xfrm>
            <a:off x="0" y="471425"/>
            <a:ext cx="7964424" cy="2677656"/>
          </a:xfrm>
          <a:prstGeom prst="rect">
            <a:avLst/>
          </a:prstGeom>
        </p:spPr>
        <p:txBody>
          <a:bodyPr wrap="square">
            <a:spAutoFit/>
          </a:bodyPr>
          <a:lstStyle/>
          <a:p>
            <a:r>
              <a:rPr lang="en-US" sz="2400" dirty="0">
                <a:solidFill>
                  <a:schemeClr val="accent1">
                    <a:lumMod val="60000"/>
                    <a:lumOff val="40000"/>
                  </a:schemeClr>
                </a:solidFill>
              </a:rPr>
              <a:t>The spleen has to increase in size threefold to be palpable, so a palpable splenic edge always indicates </a:t>
            </a:r>
            <a:r>
              <a:rPr lang="en-US" sz="2400" dirty="0" smtClean="0">
                <a:solidFill>
                  <a:schemeClr val="accent1">
                    <a:lumMod val="60000"/>
                    <a:lumOff val="40000"/>
                  </a:schemeClr>
                </a:solidFill>
              </a:rPr>
              <a:t>splenomegaly. </a:t>
            </a:r>
            <a:r>
              <a:rPr lang="en-US" sz="2400" dirty="0">
                <a:solidFill>
                  <a:schemeClr val="accent1">
                    <a:lumMod val="60000"/>
                    <a:lumOff val="40000"/>
                  </a:schemeClr>
                </a:solidFill>
              </a:rPr>
              <a:t>The spleen enlarges from under the left costal margin down and medially towards the right iliac fossa </a:t>
            </a:r>
            <a:r>
              <a:rPr lang="en-US" sz="2400" dirty="0" smtClean="0">
                <a:solidFill>
                  <a:schemeClr val="accent1">
                    <a:lumMod val="60000"/>
                    <a:lumOff val="40000"/>
                  </a:schemeClr>
                </a:solidFill>
              </a:rPr>
              <a:t>.If </a:t>
            </a:r>
            <a:r>
              <a:rPr lang="en-US" sz="2400" dirty="0">
                <a:solidFill>
                  <a:schemeClr val="accent1">
                    <a:lumMod val="60000"/>
                    <a:lumOff val="40000"/>
                  </a:schemeClr>
                </a:solidFill>
              </a:rPr>
              <a:t>the spleen is significantly enlarged, a characteristic notch may be palpable midway along its leading edge. </a:t>
            </a:r>
          </a:p>
        </p:txBody>
      </p:sp>
      <p:sp>
        <p:nvSpPr>
          <p:cNvPr id="7" name="Rectangle 6"/>
          <p:cNvSpPr/>
          <p:nvPr/>
        </p:nvSpPr>
        <p:spPr>
          <a:xfrm>
            <a:off x="0" y="22505"/>
            <a:ext cx="10485120" cy="461665"/>
          </a:xfrm>
          <a:prstGeom prst="rect">
            <a:avLst/>
          </a:prstGeom>
        </p:spPr>
        <p:txBody>
          <a:bodyPr wrap="square">
            <a:spAutoFit/>
          </a:bodyPr>
          <a:lstStyle/>
          <a:p>
            <a:pPr algn="ctr"/>
            <a:r>
              <a:rPr lang="en-US" sz="2400" dirty="0"/>
              <a:t>PALPATING </a:t>
            </a:r>
            <a:r>
              <a:rPr lang="en-US" sz="2400" dirty="0" smtClean="0"/>
              <a:t>AN ENLARGED SPLEEN</a:t>
            </a:r>
            <a:endParaRPr lang="en-US" sz="2400" dirty="0"/>
          </a:p>
        </p:txBody>
      </p:sp>
      <p:sp>
        <p:nvSpPr>
          <p:cNvPr id="8" name="Rectangle 7"/>
          <p:cNvSpPr/>
          <p:nvPr/>
        </p:nvSpPr>
        <p:spPr>
          <a:xfrm>
            <a:off x="0" y="2934961"/>
            <a:ext cx="8126569" cy="1569660"/>
          </a:xfrm>
          <a:prstGeom prst="rect">
            <a:avLst/>
          </a:prstGeom>
        </p:spPr>
        <p:txBody>
          <a:bodyPr wrap="square">
            <a:spAutoFit/>
          </a:bodyPr>
          <a:lstStyle/>
          <a:p>
            <a:pPr algn="ctr"/>
            <a:r>
              <a:rPr lang="en-US" sz="2400" dirty="0"/>
              <a:t>Examination sequence </a:t>
            </a:r>
          </a:p>
          <a:p>
            <a:r>
              <a:rPr lang="en-US" sz="2400" dirty="0">
                <a:solidFill>
                  <a:srgbClr val="00B0F0"/>
                </a:solidFill>
              </a:rPr>
              <a:t>→ Start palpating in the right iliac fossa. If you start in the right </a:t>
            </a:r>
            <a:r>
              <a:rPr lang="en-US" sz="2400" dirty="0" err="1">
                <a:solidFill>
                  <a:srgbClr val="00B0F0"/>
                </a:solidFill>
              </a:rPr>
              <a:t>hypochondrium</a:t>
            </a:r>
            <a:r>
              <a:rPr lang="en-US" sz="2400" dirty="0">
                <a:solidFill>
                  <a:srgbClr val="00B0F0"/>
                </a:solidFill>
              </a:rPr>
              <a:t>, you may already be above the lower border of a massively enlarged liver</a:t>
            </a:r>
            <a:r>
              <a:rPr lang="en-US" sz="2400" dirty="0" smtClean="0">
                <a:solidFill>
                  <a:srgbClr val="00B0F0"/>
                </a:solidFill>
              </a:rPr>
              <a:t>.</a:t>
            </a:r>
            <a:endParaRPr lang="en-US" sz="2400" dirty="0">
              <a:solidFill>
                <a:srgbClr val="00B0F0"/>
              </a:solidFill>
            </a:endParaRPr>
          </a:p>
        </p:txBody>
      </p:sp>
      <p:sp>
        <p:nvSpPr>
          <p:cNvPr id="9" name="Rectangle 8"/>
          <p:cNvSpPr/>
          <p:nvPr/>
        </p:nvSpPr>
        <p:spPr>
          <a:xfrm>
            <a:off x="0" y="4482116"/>
            <a:ext cx="11951208" cy="1200329"/>
          </a:xfrm>
          <a:prstGeom prst="rect">
            <a:avLst/>
          </a:prstGeom>
        </p:spPr>
        <p:txBody>
          <a:bodyPr wrap="square">
            <a:spAutoFit/>
          </a:bodyPr>
          <a:lstStyle/>
          <a:p>
            <a:r>
              <a:rPr lang="en-US" sz="2400" dirty="0">
                <a:solidFill>
                  <a:srgbClr val="00B050"/>
                </a:solidFill>
              </a:rPr>
              <a:t>→ Use either the radial border of your right hand, i.e. the outside edge of the forefinger, or the finger pads; in both cases keep your hand flat on the abdomen </a:t>
            </a:r>
            <a:r>
              <a:rPr lang="en-US" sz="2400" dirty="0" smtClean="0">
                <a:solidFill>
                  <a:srgbClr val="00B050"/>
                </a:solidFill>
              </a:rPr>
              <a:t>. </a:t>
            </a:r>
            <a:r>
              <a:rPr lang="en-US" sz="2400" dirty="0">
                <a:solidFill>
                  <a:srgbClr val="00B050"/>
                </a:solidFill>
              </a:rPr>
              <a:t>Do not dig in with your finger tips as you may get a false impression of the liver edge.</a:t>
            </a:r>
          </a:p>
        </p:txBody>
      </p:sp>
    </p:spTree>
    <p:extLst>
      <p:ext uri="{BB962C8B-B14F-4D97-AF65-F5344CB8AC3E}">
        <p14:creationId xmlns:p14="http://schemas.microsoft.com/office/powerpoint/2010/main" val="2489304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52</a:t>
            </a:fld>
            <a:endParaRPr lang="en-US" dirty="0"/>
          </a:p>
        </p:txBody>
      </p:sp>
      <p:sp>
        <p:nvSpPr>
          <p:cNvPr id="5" name="Rectangle 4"/>
          <p:cNvSpPr/>
          <p:nvPr/>
        </p:nvSpPr>
        <p:spPr>
          <a:xfrm>
            <a:off x="0" y="0"/>
            <a:ext cx="12192000" cy="523220"/>
          </a:xfrm>
          <a:prstGeom prst="rect">
            <a:avLst/>
          </a:prstGeom>
        </p:spPr>
        <p:txBody>
          <a:bodyPr wrap="square">
            <a:spAutoFit/>
          </a:bodyPr>
          <a:lstStyle/>
          <a:p>
            <a:pPr algn="ctr"/>
            <a:r>
              <a:rPr lang="en-US" sz="2800" dirty="0" smtClean="0">
                <a:solidFill>
                  <a:schemeClr val="accent1"/>
                </a:solidFill>
              </a:rPr>
              <a:t>THE KIDNEYS-PALPATION</a:t>
            </a:r>
            <a:endParaRPr lang="en-US" sz="2800" dirty="0">
              <a:solidFill>
                <a:schemeClr val="accent1"/>
              </a:solidFill>
            </a:endParaRPr>
          </a:p>
        </p:txBody>
      </p:sp>
      <p:sp>
        <p:nvSpPr>
          <p:cNvPr id="6" name="Rectangle 5"/>
          <p:cNvSpPr/>
          <p:nvPr/>
        </p:nvSpPr>
        <p:spPr>
          <a:xfrm>
            <a:off x="1" y="523220"/>
            <a:ext cx="7757159" cy="6001643"/>
          </a:xfrm>
          <a:prstGeom prst="rect">
            <a:avLst/>
          </a:prstGeom>
        </p:spPr>
        <p:txBody>
          <a:bodyPr wrap="square">
            <a:spAutoFit/>
          </a:bodyPr>
          <a:lstStyle/>
          <a:p>
            <a:pPr algn="ctr"/>
            <a:r>
              <a:rPr lang="en-US" sz="2400" dirty="0" smtClean="0">
                <a:solidFill>
                  <a:srgbClr val="FF0000"/>
                </a:solidFill>
              </a:rPr>
              <a:t>“kidneys </a:t>
            </a:r>
            <a:r>
              <a:rPr lang="en-US" sz="2400" dirty="0">
                <a:solidFill>
                  <a:srgbClr val="FF0000"/>
                </a:solidFill>
              </a:rPr>
              <a:t>are not usually </a:t>
            </a:r>
            <a:r>
              <a:rPr lang="en-US" sz="2400" dirty="0" smtClean="0">
                <a:solidFill>
                  <a:srgbClr val="FF0000"/>
                </a:solidFill>
              </a:rPr>
              <a:t>palpable”</a:t>
            </a:r>
          </a:p>
          <a:p>
            <a:r>
              <a:rPr lang="en-US" sz="2400" dirty="0">
                <a:solidFill>
                  <a:srgbClr val="7030A0"/>
                </a:solidFill>
              </a:rPr>
              <a:t>Palpation of the </a:t>
            </a:r>
            <a:r>
              <a:rPr lang="en-US" sz="2400" dirty="0" smtClean="0">
                <a:solidFill>
                  <a:srgbClr val="7030A0"/>
                </a:solidFill>
              </a:rPr>
              <a:t> </a:t>
            </a:r>
            <a:r>
              <a:rPr lang="en-US" sz="2400" dirty="0">
                <a:solidFill>
                  <a:srgbClr val="7030A0"/>
                </a:solidFill>
              </a:rPr>
              <a:t>Kidney. </a:t>
            </a:r>
            <a:endParaRPr lang="en-US" sz="2400" dirty="0" smtClean="0">
              <a:solidFill>
                <a:srgbClr val="7030A0"/>
              </a:solidFill>
            </a:endParaRPr>
          </a:p>
          <a:p>
            <a:r>
              <a:rPr lang="en-US" sz="2400" dirty="0"/>
              <a:t>	</a:t>
            </a:r>
            <a:r>
              <a:rPr lang="en-US" sz="2400" dirty="0" smtClean="0"/>
              <a:t>	</a:t>
            </a:r>
            <a:r>
              <a:rPr lang="en-US" sz="2400" dirty="0" smtClean="0">
                <a:solidFill>
                  <a:srgbClr val="00B050"/>
                </a:solidFill>
              </a:rPr>
              <a:t>Place our </a:t>
            </a:r>
            <a:r>
              <a:rPr lang="en-US" sz="2400" dirty="0">
                <a:solidFill>
                  <a:srgbClr val="00B050"/>
                </a:solidFill>
              </a:rPr>
              <a:t>hand behind the patient just below and parallel to the 12th </a:t>
            </a:r>
            <a:r>
              <a:rPr lang="en-US" sz="2400" dirty="0" smtClean="0">
                <a:solidFill>
                  <a:srgbClr val="00B050"/>
                </a:solidFill>
              </a:rPr>
              <a:t>rib, with our </a:t>
            </a:r>
            <a:r>
              <a:rPr lang="en-US" sz="2400" dirty="0">
                <a:solidFill>
                  <a:srgbClr val="00B050"/>
                </a:solidFill>
              </a:rPr>
              <a:t>fingertips just reaching the </a:t>
            </a:r>
            <a:r>
              <a:rPr lang="en-US" sz="2400" dirty="0" err="1" smtClean="0">
                <a:solidFill>
                  <a:srgbClr val="00B050"/>
                </a:solidFill>
              </a:rPr>
              <a:t>costo</a:t>
            </a:r>
            <a:r>
              <a:rPr lang="en-US" sz="2400" dirty="0" smtClean="0">
                <a:solidFill>
                  <a:srgbClr val="00B050"/>
                </a:solidFill>
              </a:rPr>
              <a:t> vertebral </a:t>
            </a:r>
            <a:r>
              <a:rPr lang="en-US" sz="2400" dirty="0">
                <a:solidFill>
                  <a:srgbClr val="00B050"/>
                </a:solidFill>
              </a:rPr>
              <a:t>angle. Lift, trying </a:t>
            </a:r>
            <a:r>
              <a:rPr lang="en-US" sz="2400" dirty="0" smtClean="0">
                <a:solidFill>
                  <a:srgbClr val="00B050"/>
                </a:solidFill>
              </a:rPr>
              <a:t>to displace </a:t>
            </a:r>
            <a:r>
              <a:rPr lang="en-US" sz="2400" dirty="0">
                <a:solidFill>
                  <a:srgbClr val="00B050"/>
                </a:solidFill>
              </a:rPr>
              <a:t>the kidney anteriorly. Place </a:t>
            </a:r>
            <a:r>
              <a:rPr lang="en-US" sz="2400" dirty="0" smtClean="0">
                <a:solidFill>
                  <a:srgbClr val="00B050"/>
                </a:solidFill>
              </a:rPr>
              <a:t>our opposite </a:t>
            </a:r>
            <a:r>
              <a:rPr lang="en-US" sz="2400" dirty="0">
                <a:solidFill>
                  <a:srgbClr val="00B050"/>
                </a:solidFill>
              </a:rPr>
              <a:t>hand gently in </a:t>
            </a:r>
            <a:r>
              <a:rPr lang="en-US" sz="2400" dirty="0" smtClean="0">
                <a:solidFill>
                  <a:srgbClr val="00B050"/>
                </a:solidFill>
              </a:rPr>
              <a:t>the upper quadrant</a:t>
            </a:r>
            <a:r>
              <a:rPr lang="en-US" sz="2400" dirty="0">
                <a:solidFill>
                  <a:srgbClr val="00B050"/>
                </a:solidFill>
              </a:rPr>
              <a:t>, lateral and parallel to the rectus muscle. Ask the patient to </a:t>
            </a:r>
            <a:r>
              <a:rPr lang="en-US" sz="2400" dirty="0" smtClean="0">
                <a:solidFill>
                  <a:srgbClr val="00B050"/>
                </a:solidFill>
              </a:rPr>
              <a:t>take a </a:t>
            </a:r>
            <a:r>
              <a:rPr lang="en-US" sz="2400" dirty="0">
                <a:solidFill>
                  <a:srgbClr val="00B050"/>
                </a:solidFill>
              </a:rPr>
              <a:t>deep breath. At the peak of inspiration, press </a:t>
            </a:r>
            <a:r>
              <a:rPr lang="en-US" sz="2400" dirty="0" smtClean="0">
                <a:solidFill>
                  <a:srgbClr val="00B050"/>
                </a:solidFill>
              </a:rPr>
              <a:t>our </a:t>
            </a:r>
            <a:r>
              <a:rPr lang="en-US" sz="2400" dirty="0">
                <a:solidFill>
                  <a:srgbClr val="00B050"/>
                </a:solidFill>
              </a:rPr>
              <a:t>left hand firmly </a:t>
            </a:r>
            <a:r>
              <a:rPr lang="en-US" sz="2400" dirty="0" smtClean="0">
                <a:solidFill>
                  <a:srgbClr val="00B050"/>
                </a:solidFill>
              </a:rPr>
              <a:t>and deeply </a:t>
            </a:r>
            <a:r>
              <a:rPr lang="en-US" sz="2400" dirty="0">
                <a:solidFill>
                  <a:srgbClr val="00B050"/>
                </a:solidFill>
              </a:rPr>
              <a:t>into the left upper quadrant, just below the costal margin, and </a:t>
            </a:r>
            <a:r>
              <a:rPr lang="en-US" sz="2400" dirty="0" smtClean="0">
                <a:solidFill>
                  <a:srgbClr val="00B050"/>
                </a:solidFill>
              </a:rPr>
              <a:t>try to </a:t>
            </a:r>
            <a:r>
              <a:rPr lang="en-US" sz="2400" dirty="0">
                <a:solidFill>
                  <a:srgbClr val="00B050"/>
                </a:solidFill>
              </a:rPr>
              <a:t>“capture” </a:t>
            </a:r>
            <a:r>
              <a:rPr lang="en-US" sz="2400" dirty="0" smtClean="0"/>
              <a:t>(</a:t>
            </a:r>
            <a:r>
              <a:rPr lang="en-US" sz="2400" i="1" dirty="0" err="1" smtClean="0">
                <a:solidFill>
                  <a:schemeClr val="accent1"/>
                </a:solidFill>
              </a:rPr>
              <a:t>ballotting</a:t>
            </a:r>
            <a:r>
              <a:rPr lang="en-US" sz="2400" dirty="0" smtClean="0"/>
              <a:t>)</a:t>
            </a:r>
            <a:r>
              <a:rPr lang="en-US" sz="2400" dirty="0" smtClean="0">
                <a:solidFill>
                  <a:srgbClr val="00B050"/>
                </a:solidFill>
              </a:rPr>
              <a:t> </a:t>
            </a:r>
            <a:r>
              <a:rPr lang="en-US" sz="2400" dirty="0">
                <a:solidFill>
                  <a:srgbClr val="00B050"/>
                </a:solidFill>
              </a:rPr>
              <a:t>the kidney between </a:t>
            </a:r>
            <a:r>
              <a:rPr lang="en-US" sz="2400" dirty="0" smtClean="0">
                <a:solidFill>
                  <a:srgbClr val="00B050"/>
                </a:solidFill>
              </a:rPr>
              <a:t>our </a:t>
            </a:r>
            <a:r>
              <a:rPr lang="en-US" sz="2400" dirty="0">
                <a:solidFill>
                  <a:srgbClr val="00B050"/>
                </a:solidFill>
              </a:rPr>
              <a:t>two hands. Ask the patient to </a:t>
            </a:r>
            <a:r>
              <a:rPr lang="en-US" sz="2400" dirty="0" smtClean="0">
                <a:solidFill>
                  <a:srgbClr val="00B050"/>
                </a:solidFill>
              </a:rPr>
              <a:t>breathe out </a:t>
            </a:r>
            <a:r>
              <a:rPr lang="en-US" sz="2400" dirty="0">
                <a:solidFill>
                  <a:srgbClr val="00B050"/>
                </a:solidFill>
              </a:rPr>
              <a:t>and then to stop breathing briefly. Slowly release the pressure of </a:t>
            </a:r>
            <a:r>
              <a:rPr lang="en-US" sz="2400" dirty="0" smtClean="0">
                <a:solidFill>
                  <a:srgbClr val="00B050"/>
                </a:solidFill>
              </a:rPr>
              <a:t>our left </a:t>
            </a:r>
            <a:r>
              <a:rPr lang="en-US" sz="2400" dirty="0">
                <a:solidFill>
                  <a:srgbClr val="00B050"/>
                </a:solidFill>
              </a:rPr>
              <a:t>hand, feeling at the same time for the kidney to slide back into its </a:t>
            </a:r>
            <a:r>
              <a:rPr lang="en-US" sz="2400" dirty="0" smtClean="0">
                <a:solidFill>
                  <a:srgbClr val="00B050"/>
                </a:solidFill>
              </a:rPr>
              <a:t>expiratory position.</a:t>
            </a:r>
            <a:endParaRPr lang="en-US" sz="2400" dirty="0">
              <a:solidFill>
                <a:srgbClr val="00B050"/>
              </a:solidFill>
            </a:endParaRPr>
          </a:p>
        </p:txBody>
      </p:sp>
      <p:pic>
        <p:nvPicPr>
          <p:cNvPr id="9" name="Picture 8"/>
          <p:cNvPicPr>
            <a:picLocks noChangeAspect="1"/>
          </p:cNvPicPr>
          <p:nvPr/>
        </p:nvPicPr>
        <p:blipFill>
          <a:blip r:embed="rId2">
            <a:lum bright="-20000" contrast="40000"/>
          </a:blip>
          <a:stretch>
            <a:fillRect/>
          </a:stretch>
        </p:blipFill>
        <p:spPr>
          <a:xfrm>
            <a:off x="7757160" y="523220"/>
            <a:ext cx="4434840" cy="3480004"/>
          </a:xfrm>
          <a:prstGeom prst="rect">
            <a:avLst/>
          </a:prstGeom>
        </p:spPr>
      </p:pic>
      <p:pic>
        <p:nvPicPr>
          <p:cNvPr id="10" name="Picture 9"/>
          <p:cNvPicPr>
            <a:picLocks noChangeAspect="1"/>
          </p:cNvPicPr>
          <p:nvPr/>
        </p:nvPicPr>
        <p:blipFill>
          <a:blip r:embed="rId3"/>
          <a:stretch>
            <a:fillRect/>
          </a:stretch>
        </p:blipFill>
        <p:spPr>
          <a:xfrm>
            <a:off x="8641080" y="4189489"/>
            <a:ext cx="3430115" cy="1967471"/>
          </a:xfrm>
          <a:prstGeom prst="rect">
            <a:avLst/>
          </a:prstGeom>
        </p:spPr>
      </p:pic>
    </p:spTree>
    <p:extLst>
      <p:ext uri="{BB962C8B-B14F-4D97-AF65-F5344CB8AC3E}">
        <p14:creationId xmlns:p14="http://schemas.microsoft.com/office/powerpoint/2010/main" val="1844794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53</a:t>
            </a:fld>
            <a:endParaRPr lang="en-US" dirty="0"/>
          </a:p>
        </p:txBody>
      </p:sp>
      <p:pic>
        <p:nvPicPr>
          <p:cNvPr id="5" name="Picture 4"/>
          <p:cNvPicPr>
            <a:picLocks noChangeAspect="1"/>
          </p:cNvPicPr>
          <p:nvPr/>
        </p:nvPicPr>
        <p:blipFill>
          <a:blip r:embed="rId2"/>
          <a:stretch>
            <a:fillRect/>
          </a:stretch>
        </p:blipFill>
        <p:spPr>
          <a:xfrm>
            <a:off x="9861558" y="1067529"/>
            <a:ext cx="2330442" cy="3873437"/>
          </a:xfrm>
          <a:prstGeom prst="rect">
            <a:avLst/>
          </a:prstGeom>
        </p:spPr>
      </p:pic>
      <p:sp>
        <p:nvSpPr>
          <p:cNvPr id="6" name="Rectangle 5"/>
          <p:cNvSpPr/>
          <p:nvPr/>
        </p:nvSpPr>
        <p:spPr>
          <a:xfrm>
            <a:off x="0" y="0"/>
            <a:ext cx="9861558" cy="5386090"/>
          </a:xfrm>
          <a:prstGeom prst="rect">
            <a:avLst/>
          </a:prstGeom>
        </p:spPr>
        <p:txBody>
          <a:bodyPr wrap="square">
            <a:spAutoFit/>
          </a:bodyPr>
          <a:lstStyle/>
          <a:p>
            <a:pPr algn="ctr"/>
            <a:r>
              <a:rPr lang="en-US" sz="2800" dirty="0"/>
              <a:t>Kidney Tenderness</a:t>
            </a:r>
            <a:r>
              <a:rPr lang="en-US" sz="2800" dirty="0" smtClean="0"/>
              <a:t>.</a:t>
            </a:r>
          </a:p>
          <a:p>
            <a:pPr algn="ctr"/>
            <a:endParaRPr lang="en-US" sz="2800" dirty="0"/>
          </a:p>
          <a:p>
            <a:r>
              <a:rPr lang="en-US" sz="2400" dirty="0" smtClean="0">
                <a:solidFill>
                  <a:srgbClr val="00B050"/>
                </a:solidFill>
              </a:rPr>
              <a:t>Note tenderness </a:t>
            </a:r>
            <a:r>
              <a:rPr lang="en-US" sz="2400" dirty="0">
                <a:solidFill>
                  <a:srgbClr val="00B050"/>
                </a:solidFill>
              </a:rPr>
              <a:t>when </a:t>
            </a:r>
            <a:r>
              <a:rPr lang="en-US" sz="2400" dirty="0" smtClean="0">
                <a:solidFill>
                  <a:srgbClr val="00B050"/>
                </a:solidFill>
              </a:rPr>
              <a:t>examining the </a:t>
            </a:r>
            <a:r>
              <a:rPr lang="en-US" sz="2400" dirty="0">
                <a:solidFill>
                  <a:srgbClr val="00B050"/>
                </a:solidFill>
              </a:rPr>
              <a:t>abdomen, but also </a:t>
            </a:r>
            <a:r>
              <a:rPr lang="en-US" sz="2400" dirty="0" smtClean="0">
                <a:solidFill>
                  <a:srgbClr val="00B050"/>
                </a:solidFill>
              </a:rPr>
              <a:t>search for </a:t>
            </a:r>
            <a:r>
              <a:rPr lang="en-US" sz="2400" dirty="0">
                <a:solidFill>
                  <a:srgbClr val="00B050"/>
                </a:solidFill>
              </a:rPr>
              <a:t>it at each </a:t>
            </a:r>
            <a:r>
              <a:rPr lang="en-US" sz="2400" dirty="0" err="1" smtClean="0">
                <a:solidFill>
                  <a:srgbClr val="00B050"/>
                </a:solidFill>
              </a:rPr>
              <a:t>costovertebral</a:t>
            </a:r>
            <a:r>
              <a:rPr lang="en-US" sz="2400" dirty="0" smtClean="0">
                <a:solidFill>
                  <a:srgbClr val="00B050"/>
                </a:solidFill>
              </a:rPr>
              <a:t> angle</a:t>
            </a:r>
            <a:r>
              <a:rPr lang="en-US" sz="2400" dirty="0">
                <a:solidFill>
                  <a:srgbClr val="00B050"/>
                </a:solidFill>
              </a:rPr>
              <a:t>. Pressure from </a:t>
            </a:r>
            <a:r>
              <a:rPr lang="en-US" sz="2400" dirty="0" smtClean="0">
                <a:solidFill>
                  <a:srgbClr val="00B050"/>
                </a:solidFill>
              </a:rPr>
              <a:t>our fingertips </a:t>
            </a:r>
            <a:r>
              <a:rPr lang="en-US" sz="2400" dirty="0">
                <a:solidFill>
                  <a:srgbClr val="00B050"/>
                </a:solidFill>
              </a:rPr>
              <a:t>may be enough </a:t>
            </a:r>
            <a:r>
              <a:rPr lang="en-US" sz="2400" dirty="0" smtClean="0">
                <a:solidFill>
                  <a:srgbClr val="00B050"/>
                </a:solidFill>
              </a:rPr>
              <a:t>to elicit </a:t>
            </a:r>
            <a:r>
              <a:rPr lang="en-US" sz="2400" dirty="0">
                <a:solidFill>
                  <a:srgbClr val="00B050"/>
                </a:solidFill>
              </a:rPr>
              <a:t>tenderness, but if </a:t>
            </a:r>
            <a:r>
              <a:rPr lang="en-US" sz="2400" dirty="0" smtClean="0">
                <a:solidFill>
                  <a:srgbClr val="00B050"/>
                </a:solidFill>
              </a:rPr>
              <a:t>not, use </a:t>
            </a:r>
            <a:r>
              <a:rPr lang="en-US" sz="2400" dirty="0">
                <a:solidFill>
                  <a:srgbClr val="00B050"/>
                </a:solidFill>
              </a:rPr>
              <a:t>fist percussion. Place </a:t>
            </a:r>
            <a:r>
              <a:rPr lang="en-US" sz="2400" dirty="0" smtClean="0">
                <a:solidFill>
                  <a:srgbClr val="00B050"/>
                </a:solidFill>
              </a:rPr>
              <a:t>the ball </a:t>
            </a:r>
            <a:r>
              <a:rPr lang="en-US" sz="2400" dirty="0">
                <a:solidFill>
                  <a:srgbClr val="00B050"/>
                </a:solidFill>
              </a:rPr>
              <a:t>of one hand in the </a:t>
            </a:r>
            <a:r>
              <a:rPr lang="en-US" sz="2400" dirty="0" err="1" smtClean="0">
                <a:solidFill>
                  <a:srgbClr val="00B050"/>
                </a:solidFill>
              </a:rPr>
              <a:t>costovertebral</a:t>
            </a:r>
            <a:r>
              <a:rPr lang="en-US" sz="2400" dirty="0" smtClean="0">
                <a:solidFill>
                  <a:srgbClr val="00B050"/>
                </a:solidFill>
              </a:rPr>
              <a:t> angle </a:t>
            </a:r>
            <a:r>
              <a:rPr lang="en-US" sz="2400" dirty="0">
                <a:solidFill>
                  <a:srgbClr val="00B050"/>
                </a:solidFill>
              </a:rPr>
              <a:t>and </a:t>
            </a:r>
            <a:r>
              <a:rPr lang="en-US" sz="2400" dirty="0" smtClean="0">
                <a:solidFill>
                  <a:srgbClr val="00B050"/>
                </a:solidFill>
              </a:rPr>
              <a:t>strike it </a:t>
            </a:r>
            <a:r>
              <a:rPr lang="en-US" sz="2400" dirty="0">
                <a:solidFill>
                  <a:srgbClr val="00B050"/>
                </a:solidFill>
              </a:rPr>
              <a:t>with the ulnar surface </a:t>
            </a:r>
            <a:r>
              <a:rPr lang="en-US" sz="2400" dirty="0" smtClean="0">
                <a:solidFill>
                  <a:srgbClr val="00B050"/>
                </a:solidFill>
              </a:rPr>
              <a:t>of our </a:t>
            </a:r>
            <a:r>
              <a:rPr lang="en-US" sz="2400" dirty="0">
                <a:solidFill>
                  <a:srgbClr val="00B050"/>
                </a:solidFill>
              </a:rPr>
              <a:t>fist. Use enough </a:t>
            </a:r>
            <a:r>
              <a:rPr lang="en-US" sz="2400" dirty="0" smtClean="0">
                <a:solidFill>
                  <a:srgbClr val="00B050"/>
                </a:solidFill>
              </a:rPr>
              <a:t>force to </a:t>
            </a:r>
            <a:r>
              <a:rPr lang="en-US" sz="2400" dirty="0">
                <a:solidFill>
                  <a:srgbClr val="00B050"/>
                </a:solidFill>
              </a:rPr>
              <a:t>cause a perceptible </a:t>
            </a:r>
            <a:r>
              <a:rPr lang="en-US" sz="2400" dirty="0" smtClean="0">
                <a:solidFill>
                  <a:srgbClr val="00B050"/>
                </a:solidFill>
              </a:rPr>
              <a:t>but painless </a:t>
            </a:r>
            <a:r>
              <a:rPr lang="en-US" sz="2400" dirty="0">
                <a:solidFill>
                  <a:srgbClr val="00B050"/>
                </a:solidFill>
              </a:rPr>
              <a:t>jar or thud in a </a:t>
            </a:r>
            <a:r>
              <a:rPr lang="en-US" sz="2400" dirty="0" smtClean="0">
                <a:solidFill>
                  <a:srgbClr val="00B050"/>
                </a:solidFill>
              </a:rPr>
              <a:t>normal person. </a:t>
            </a:r>
          </a:p>
          <a:p>
            <a:endParaRPr lang="en-US" sz="2400" dirty="0" smtClean="0">
              <a:solidFill>
                <a:srgbClr val="00B050"/>
              </a:solidFill>
            </a:endParaRPr>
          </a:p>
          <a:p>
            <a:r>
              <a:rPr lang="en-US" sz="2400" dirty="0" smtClean="0">
                <a:solidFill>
                  <a:srgbClr val="FF0000"/>
                </a:solidFill>
              </a:rPr>
              <a:t>To </a:t>
            </a:r>
            <a:r>
              <a:rPr lang="en-US" sz="2400" dirty="0">
                <a:solidFill>
                  <a:srgbClr val="FF0000"/>
                </a:solidFill>
              </a:rPr>
              <a:t>save the patient </a:t>
            </a:r>
            <a:r>
              <a:rPr lang="en-US" sz="2400" dirty="0" smtClean="0">
                <a:solidFill>
                  <a:srgbClr val="FF0000"/>
                </a:solidFill>
              </a:rPr>
              <a:t>needless exertion</a:t>
            </a:r>
            <a:r>
              <a:rPr lang="en-US" sz="2400" dirty="0">
                <a:solidFill>
                  <a:srgbClr val="FF0000"/>
                </a:solidFill>
              </a:rPr>
              <a:t>, integrate this </a:t>
            </a:r>
            <a:r>
              <a:rPr lang="en-US" sz="2400" dirty="0" smtClean="0">
                <a:solidFill>
                  <a:srgbClr val="FF0000"/>
                </a:solidFill>
              </a:rPr>
              <a:t>assessment with our examination of </a:t>
            </a:r>
            <a:r>
              <a:rPr lang="en-US" sz="2400" dirty="0">
                <a:solidFill>
                  <a:srgbClr val="FF0000"/>
                </a:solidFill>
              </a:rPr>
              <a:t>the </a:t>
            </a:r>
            <a:r>
              <a:rPr lang="en-US" sz="2400" dirty="0" smtClean="0">
                <a:solidFill>
                  <a:srgbClr val="FF0000"/>
                </a:solidFill>
              </a:rPr>
              <a:t>back.</a:t>
            </a:r>
          </a:p>
          <a:p>
            <a:endParaRPr lang="en-US" sz="2400" dirty="0"/>
          </a:p>
          <a:p>
            <a:pPr algn="ctr"/>
            <a:r>
              <a:rPr lang="en-US" sz="2400" dirty="0" smtClean="0">
                <a:solidFill>
                  <a:srgbClr val="C00000"/>
                </a:solidFill>
              </a:rPr>
              <a:t>“Pain </a:t>
            </a:r>
            <a:r>
              <a:rPr lang="en-US" sz="2400" dirty="0">
                <a:solidFill>
                  <a:srgbClr val="C00000"/>
                </a:solidFill>
              </a:rPr>
              <a:t>with pressure or fist </a:t>
            </a:r>
            <a:r>
              <a:rPr lang="en-US" sz="2400" dirty="0" smtClean="0">
                <a:solidFill>
                  <a:srgbClr val="C00000"/>
                </a:solidFill>
              </a:rPr>
              <a:t>percussion suggests </a:t>
            </a:r>
            <a:r>
              <a:rPr lang="en-US" sz="2400" dirty="0">
                <a:solidFill>
                  <a:srgbClr val="C00000"/>
                </a:solidFill>
              </a:rPr>
              <a:t>pyelonephritis, but</a:t>
            </a:r>
          </a:p>
          <a:p>
            <a:pPr algn="ctr"/>
            <a:r>
              <a:rPr lang="en-US" sz="2400" dirty="0">
                <a:solidFill>
                  <a:srgbClr val="C00000"/>
                </a:solidFill>
              </a:rPr>
              <a:t>may also have a </a:t>
            </a:r>
            <a:r>
              <a:rPr lang="en-US" sz="2400" dirty="0" smtClean="0">
                <a:solidFill>
                  <a:srgbClr val="C00000"/>
                </a:solidFill>
              </a:rPr>
              <a:t>musculoskeletal cause.”</a:t>
            </a:r>
            <a:endParaRPr lang="en-US" sz="2400" dirty="0">
              <a:solidFill>
                <a:srgbClr val="C00000"/>
              </a:solidFill>
            </a:endParaRPr>
          </a:p>
        </p:txBody>
      </p:sp>
    </p:spTree>
    <p:extLst>
      <p:ext uri="{BB962C8B-B14F-4D97-AF65-F5344CB8AC3E}">
        <p14:creationId xmlns:p14="http://schemas.microsoft.com/office/powerpoint/2010/main" val="3681102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54</a:t>
            </a:fld>
            <a:endParaRPr lang="en-US" dirty="0"/>
          </a:p>
        </p:txBody>
      </p:sp>
      <p:sp>
        <p:nvSpPr>
          <p:cNvPr id="5" name="Rectangle 4"/>
          <p:cNvSpPr/>
          <p:nvPr/>
        </p:nvSpPr>
        <p:spPr>
          <a:xfrm>
            <a:off x="0" y="0"/>
            <a:ext cx="12192000" cy="3539430"/>
          </a:xfrm>
          <a:prstGeom prst="rect">
            <a:avLst/>
          </a:prstGeom>
        </p:spPr>
        <p:txBody>
          <a:bodyPr wrap="square">
            <a:spAutoFit/>
          </a:bodyPr>
          <a:lstStyle/>
          <a:p>
            <a:pPr algn="ctr"/>
            <a:r>
              <a:rPr lang="en-US" sz="2800" dirty="0">
                <a:solidFill>
                  <a:srgbClr val="7030A0"/>
                </a:solidFill>
              </a:rPr>
              <a:t>The Bladder</a:t>
            </a:r>
          </a:p>
          <a:p>
            <a:r>
              <a:rPr lang="en-US" sz="2800" dirty="0" smtClean="0"/>
              <a:t>		</a:t>
            </a:r>
            <a:r>
              <a:rPr lang="en-US" sz="2800" dirty="0" smtClean="0">
                <a:solidFill>
                  <a:srgbClr val="FF0000"/>
                </a:solidFill>
              </a:rPr>
              <a:t>The </a:t>
            </a:r>
            <a:r>
              <a:rPr lang="en-US" sz="2800" dirty="0">
                <a:solidFill>
                  <a:srgbClr val="FF0000"/>
                </a:solidFill>
              </a:rPr>
              <a:t>bladder normally cannot be examined unless it is distended above </a:t>
            </a:r>
            <a:r>
              <a:rPr lang="en-US" sz="2800" dirty="0" smtClean="0">
                <a:solidFill>
                  <a:srgbClr val="FF0000"/>
                </a:solidFill>
              </a:rPr>
              <a:t>the </a:t>
            </a:r>
            <a:r>
              <a:rPr lang="en-US" sz="2800" dirty="0" err="1" smtClean="0">
                <a:solidFill>
                  <a:srgbClr val="FF0000"/>
                </a:solidFill>
              </a:rPr>
              <a:t>symphysis</a:t>
            </a:r>
            <a:r>
              <a:rPr lang="en-US" sz="2800" dirty="0" smtClean="0">
                <a:solidFill>
                  <a:srgbClr val="FF0000"/>
                </a:solidFill>
              </a:rPr>
              <a:t> </a:t>
            </a:r>
            <a:r>
              <a:rPr lang="en-US" sz="2800" dirty="0">
                <a:solidFill>
                  <a:srgbClr val="FF0000"/>
                </a:solidFill>
              </a:rPr>
              <a:t>pubis. On palpation, the dome of the distended bladder </a:t>
            </a:r>
            <a:r>
              <a:rPr lang="en-US" sz="2800" dirty="0" smtClean="0">
                <a:solidFill>
                  <a:srgbClr val="FF0000"/>
                </a:solidFill>
              </a:rPr>
              <a:t>feels smooth </a:t>
            </a:r>
            <a:r>
              <a:rPr lang="en-US" sz="2800" dirty="0">
                <a:solidFill>
                  <a:srgbClr val="FF0000"/>
                </a:solidFill>
              </a:rPr>
              <a:t>and round. Check for tenderness. Use percussion to check for </a:t>
            </a:r>
            <a:r>
              <a:rPr lang="en-US" sz="2800" dirty="0" smtClean="0">
                <a:solidFill>
                  <a:srgbClr val="FF0000"/>
                </a:solidFill>
              </a:rPr>
              <a:t>dullness and </a:t>
            </a:r>
            <a:r>
              <a:rPr lang="en-US" sz="2800" dirty="0">
                <a:solidFill>
                  <a:srgbClr val="FF0000"/>
                </a:solidFill>
              </a:rPr>
              <a:t>to determine how high the bladder rises above the </a:t>
            </a:r>
            <a:r>
              <a:rPr lang="en-US" sz="2800" dirty="0" err="1">
                <a:solidFill>
                  <a:srgbClr val="FF0000"/>
                </a:solidFill>
              </a:rPr>
              <a:t>symphysis</a:t>
            </a:r>
            <a:r>
              <a:rPr lang="en-US" sz="2800" dirty="0">
                <a:solidFill>
                  <a:srgbClr val="FF0000"/>
                </a:solidFill>
              </a:rPr>
              <a:t> pubis</a:t>
            </a:r>
            <a:r>
              <a:rPr lang="en-US" sz="2800" dirty="0" smtClean="0">
                <a:solidFill>
                  <a:srgbClr val="FF0000"/>
                </a:solidFill>
              </a:rPr>
              <a:t>.</a:t>
            </a:r>
          </a:p>
          <a:p>
            <a:endParaRPr lang="en-US" sz="2800" dirty="0" smtClean="0"/>
          </a:p>
          <a:p>
            <a:pPr algn="ctr"/>
            <a:r>
              <a:rPr lang="en-US" sz="2800" dirty="0" smtClean="0">
                <a:solidFill>
                  <a:srgbClr val="00B050"/>
                </a:solidFill>
              </a:rPr>
              <a:t>“</a:t>
            </a:r>
            <a:r>
              <a:rPr lang="en-US" sz="2800" dirty="0" err="1" smtClean="0">
                <a:solidFill>
                  <a:srgbClr val="00B050"/>
                </a:solidFill>
              </a:rPr>
              <a:t>Suprapubic</a:t>
            </a:r>
            <a:r>
              <a:rPr lang="en-US" sz="2800" dirty="0" smtClean="0">
                <a:solidFill>
                  <a:srgbClr val="00B050"/>
                </a:solidFill>
              </a:rPr>
              <a:t> </a:t>
            </a:r>
            <a:r>
              <a:rPr lang="en-US" sz="2800" dirty="0">
                <a:solidFill>
                  <a:srgbClr val="00B050"/>
                </a:solidFill>
              </a:rPr>
              <a:t>tenderness in </a:t>
            </a:r>
            <a:r>
              <a:rPr lang="en-US" sz="2800" dirty="0" smtClean="0">
                <a:solidFill>
                  <a:srgbClr val="00B050"/>
                </a:solidFill>
              </a:rPr>
              <a:t>bladder infection”</a:t>
            </a:r>
            <a:endParaRPr lang="en-US" sz="2800" dirty="0">
              <a:solidFill>
                <a:srgbClr val="00B050"/>
              </a:solidFill>
            </a:endParaRPr>
          </a:p>
        </p:txBody>
      </p:sp>
    </p:spTree>
    <p:extLst>
      <p:ext uri="{BB962C8B-B14F-4D97-AF65-F5344CB8AC3E}">
        <p14:creationId xmlns:p14="http://schemas.microsoft.com/office/powerpoint/2010/main" val="1709742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55</a:t>
            </a:fld>
            <a:endParaRPr lang="en-US" dirty="0"/>
          </a:p>
        </p:txBody>
      </p:sp>
      <p:sp>
        <p:nvSpPr>
          <p:cNvPr id="5" name="Rectangle 4"/>
          <p:cNvSpPr/>
          <p:nvPr/>
        </p:nvSpPr>
        <p:spPr>
          <a:xfrm>
            <a:off x="1" y="0"/>
            <a:ext cx="8452073" cy="3108543"/>
          </a:xfrm>
          <a:prstGeom prst="rect">
            <a:avLst/>
          </a:prstGeom>
        </p:spPr>
        <p:txBody>
          <a:bodyPr wrap="square">
            <a:spAutoFit/>
          </a:bodyPr>
          <a:lstStyle/>
          <a:p>
            <a:pPr algn="ctr"/>
            <a:r>
              <a:rPr lang="en-US" sz="2800" dirty="0" smtClean="0">
                <a:solidFill>
                  <a:srgbClr val="7030A0"/>
                </a:solidFill>
              </a:rPr>
              <a:t>THE AORTA</a:t>
            </a:r>
          </a:p>
          <a:p>
            <a:r>
              <a:rPr lang="en-US" sz="2800" dirty="0" smtClean="0">
                <a:solidFill>
                  <a:schemeClr val="accent1"/>
                </a:solidFill>
              </a:rPr>
              <a:t>Press firmly deep in the upper abdomen, slightly to the left of the midline, and identify the aortic pulsations. The ease of feeling aortic pulsations varies greatly with the thickness of the abdominal wall and with the </a:t>
            </a:r>
            <a:r>
              <a:rPr lang="en-US" sz="2800" dirty="0" err="1" smtClean="0">
                <a:solidFill>
                  <a:schemeClr val="accent1"/>
                </a:solidFill>
              </a:rPr>
              <a:t>anteroposterior</a:t>
            </a:r>
            <a:r>
              <a:rPr lang="en-US" sz="2800" dirty="0" smtClean="0">
                <a:solidFill>
                  <a:schemeClr val="accent1"/>
                </a:solidFill>
              </a:rPr>
              <a:t> diameter of the abdomen.</a:t>
            </a:r>
            <a:endParaRPr lang="en-US" sz="2800" dirty="0">
              <a:solidFill>
                <a:schemeClr val="accent1"/>
              </a:solidFill>
            </a:endParaRPr>
          </a:p>
        </p:txBody>
      </p:sp>
      <p:pic>
        <p:nvPicPr>
          <p:cNvPr id="6" name="Picture 5"/>
          <p:cNvPicPr>
            <a:picLocks noChangeAspect="1"/>
          </p:cNvPicPr>
          <p:nvPr/>
        </p:nvPicPr>
        <p:blipFill>
          <a:blip r:embed="rId2">
            <a:lum bright="-20000" contrast="40000"/>
          </a:blip>
          <a:stretch>
            <a:fillRect/>
          </a:stretch>
        </p:blipFill>
        <p:spPr>
          <a:xfrm>
            <a:off x="0" y="3413760"/>
            <a:ext cx="3199705" cy="2676144"/>
          </a:xfrm>
          <a:prstGeom prst="rect">
            <a:avLst/>
          </a:prstGeom>
        </p:spPr>
      </p:pic>
      <p:pic>
        <p:nvPicPr>
          <p:cNvPr id="7" name="Picture 6"/>
          <p:cNvPicPr>
            <a:picLocks noChangeAspect="1"/>
          </p:cNvPicPr>
          <p:nvPr/>
        </p:nvPicPr>
        <p:blipFill>
          <a:blip r:embed="rId3"/>
          <a:stretch>
            <a:fillRect/>
          </a:stretch>
        </p:blipFill>
        <p:spPr>
          <a:xfrm>
            <a:off x="8452074" y="563463"/>
            <a:ext cx="3739926" cy="2545080"/>
          </a:xfrm>
          <a:prstGeom prst="rect">
            <a:avLst/>
          </a:prstGeom>
        </p:spPr>
      </p:pic>
    </p:spTree>
    <p:extLst>
      <p:ext uri="{BB962C8B-B14F-4D97-AF65-F5344CB8AC3E}">
        <p14:creationId xmlns:p14="http://schemas.microsoft.com/office/powerpoint/2010/main" val="981185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56</a:t>
            </a:fld>
            <a:endParaRPr lang="en-US" dirty="0"/>
          </a:p>
        </p:txBody>
      </p:sp>
      <p:sp>
        <p:nvSpPr>
          <p:cNvPr id="6" name="Rectangle 5"/>
          <p:cNvSpPr/>
          <p:nvPr/>
        </p:nvSpPr>
        <p:spPr>
          <a:xfrm>
            <a:off x="0" y="0"/>
            <a:ext cx="12192000" cy="5324535"/>
          </a:xfrm>
          <a:prstGeom prst="rect">
            <a:avLst/>
          </a:prstGeom>
        </p:spPr>
        <p:txBody>
          <a:bodyPr wrap="square">
            <a:spAutoFit/>
          </a:bodyPr>
          <a:lstStyle/>
          <a:p>
            <a:pPr algn="ctr"/>
            <a:r>
              <a:rPr lang="en-US" sz="3200" dirty="0" smtClean="0"/>
              <a:t>AN INFLAMED APPENDIX</a:t>
            </a:r>
          </a:p>
          <a:p>
            <a:r>
              <a:rPr lang="en-US" sz="2800" dirty="0" smtClean="0">
                <a:solidFill>
                  <a:srgbClr val="C00000"/>
                </a:solidFill>
              </a:rPr>
              <a:t>ROVSING’S SIGN.-</a:t>
            </a:r>
          </a:p>
          <a:p>
            <a:r>
              <a:rPr lang="en-US" sz="2800" dirty="0" smtClean="0">
                <a:solidFill>
                  <a:srgbClr val="00B050"/>
                </a:solidFill>
              </a:rPr>
              <a:t>"</a:t>
            </a:r>
            <a:r>
              <a:rPr lang="en-US" sz="2800" dirty="0">
                <a:solidFill>
                  <a:srgbClr val="00B050"/>
                </a:solidFill>
              </a:rPr>
              <a:t>The left hand is applied over the healthy colon in the left iliac fossa, the right hand applies pressure over it in an </a:t>
            </a:r>
            <a:r>
              <a:rPr lang="en-US" sz="2800" dirty="0" err="1">
                <a:solidFill>
                  <a:srgbClr val="00B050"/>
                </a:solidFill>
              </a:rPr>
              <a:t>antiperistaltic</a:t>
            </a:r>
            <a:r>
              <a:rPr lang="en-US" sz="2800" dirty="0">
                <a:solidFill>
                  <a:srgbClr val="00B050"/>
                </a:solidFill>
              </a:rPr>
              <a:t> direction; because the </a:t>
            </a:r>
            <a:r>
              <a:rPr lang="en-US" sz="2800" dirty="0" err="1">
                <a:solidFill>
                  <a:srgbClr val="00B050"/>
                </a:solidFill>
              </a:rPr>
              <a:t>ileo-caecal</a:t>
            </a:r>
            <a:r>
              <a:rPr lang="en-US" sz="2800" dirty="0">
                <a:solidFill>
                  <a:srgbClr val="00B050"/>
                </a:solidFill>
              </a:rPr>
              <a:t> valve is competent, pain is produced in the right iliac fossa with inflammation of the appendix and caecum. Where there is muscular rigidity in the right iliac fossa and therefore accurate palpation is impossible, it will give a clue to the diagnosis - that is, it will differentiate between a lesion of the caecum and the appendix in the right iliac fossa from another </a:t>
            </a:r>
            <a:r>
              <a:rPr lang="en-US" sz="2800" dirty="0" smtClean="0">
                <a:solidFill>
                  <a:srgbClr val="00B050"/>
                </a:solidFill>
              </a:rPr>
              <a:t>lesion“.</a:t>
            </a:r>
          </a:p>
          <a:p>
            <a:r>
              <a:rPr lang="en-US" sz="2800" dirty="0"/>
              <a:t> </a:t>
            </a:r>
            <a:endParaRPr lang="en-US" sz="2800" dirty="0" smtClean="0"/>
          </a:p>
          <a:p>
            <a:endParaRPr lang="en-US" sz="2800" dirty="0" smtClean="0"/>
          </a:p>
        </p:txBody>
      </p:sp>
      <p:sp>
        <p:nvSpPr>
          <p:cNvPr id="7" name="AutoShape 3" descr="QuotationMarkLeft.png">
            <a:hlinkClick r:id="rId2"/>
          </p:cNvPr>
          <p:cNvSpPr>
            <a:spLocks noChangeAspect="1" noChangeArrowheads="1"/>
          </p:cNvSpPr>
          <p:nvPr/>
        </p:nvSpPr>
        <p:spPr bwMode="auto">
          <a:xfrm>
            <a:off x="123825" y="-228600"/>
            <a:ext cx="171450" cy="161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QuotationMarkRight.png">
            <a:hlinkClick r:id="rId3"/>
          </p:cNvPr>
          <p:cNvSpPr>
            <a:spLocks noChangeAspect="1" noChangeArrowheads="1"/>
          </p:cNvSpPr>
          <p:nvPr/>
        </p:nvSpPr>
        <p:spPr bwMode="auto">
          <a:xfrm>
            <a:off x="3181350" y="60325"/>
            <a:ext cx="171450" cy="161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23713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57</a:t>
            </a:fld>
            <a:endParaRPr lang="en-US" dirty="0"/>
          </a:p>
        </p:txBody>
      </p:sp>
      <p:sp>
        <p:nvSpPr>
          <p:cNvPr id="5" name="Rectangle 4"/>
          <p:cNvSpPr/>
          <p:nvPr/>
        </p:nvSpPr>
        <p:spPr>
          <a:xfrm>
            <a:off x="0" y="0"/>
            <a:ext cx="12192000" cy="2677656"/>
          </a:xfrm>
          <a:prstGeom prst="rect">
            <a:avLst/>
          </a:prstGeom>
        </p:spPr>
        <p:txBody>
          <a:bodyPr wrap="square">
            <a:spAutoFit/>
          </a:bodyPr>
          <a:lstStyle/>
          <a:p>
            <a:r>
              <a:rPr lang="en-US" sz="2400" dirty="0">
                <a:solidFill>
                  <a:srgbClr val="C00000"/>
                </a:solidFill>
              </a:rPr>
              <a:t>Psoas sign</a:t>
            </a:r>
          </a:p>
          <a:p>
            <a:r>
              <a:rPr lang="en-US" sz="2400" dirty="0" smtClean="0">
                <a:solidFill>
                  <a:srgbClr val="00B050"/>
                </a:solidFill>
              </a:rPr>
              <a:t>The </a:t>
            </a:r>
            <a:r>
              <a:rPr lang="en-US" sz="2400" dirty="0">
                <a:solidFill>
                  <a:srgbClr val="00B050"/>
                </a:solidFill>
              </a:rPr>
              <a:t>psoas sign is a medical sign that indicates irritation to the </a:t>
            </a:r>
            <a:r>
              <a:rPr lang="en-US" sz="2400" dirty="0" err="1">
                <a:solidFill>
                  <a:srgbClr val="00B050"/>
                </a:solidFill>
              </a:rPr>
              <a:t>iliopsoas</a:t>
            </a:r>
            <a:r>
              <a:rPr lang="en-US" sz="2400" dirty="0">
                <a:solidFill>
                  <a:srgbClr val="00B050"/>
                </a:solidFill>
              </a:rPr>
              <a:t> group of hip flexors in the abdomen, and consequently indicates that the inflamed appendix is </a:t>
            </a:r>
            <a:r>
              <a:rPr lang="en-US" sz="2400" dirty="0" err="1">
                <a:solidFill>
                  <a:srgbClr val="00B050"/>
                </a:solidFill>
              </a:rPr>
              <a:t>retrocaecal</a:t>
            </a:r>
            <a:r>
              <a:rPr lang="en-US" sz="2400" dirty="0">
                <a:solidFill>
                  <a:srgbClr val="00B050"/>
                </a:solidFill>
              </a:rPr>
              <a:t> in orientation (as the </a:t>
            </a:r>
            <a:r>
              <a:rPr lang="en-US" sz="2400" dirty="0" err="1">
                <a:solidFill>
                  <a:srgbClr val="00B050"/>
                </a:solidFill>
              </a:rPr>
              <a:t>iliopsoas</a:t>
            </a:r>
            <a:r>
              <a:rPr lang="en-US" sz="2400" dirty="0">
                <a:solidFill>
                  <a:srgbClr val="00B050"/>
                </a:solidFill>
              </a:rPr>
              <a:t> muscle is retroperitoneal). It is elicited by performing the psoas test by passively extending the thigh of a patient lying on his side with knees extended, or asking the patient to actively flex his thigh at the hip.[1] If abdominal pain results, it is a "positive psoas sign". </a:t>
            </a:r>
          </a:p>
        </p:txBody>
      </p:sp>
      <p:sp>
        <p:nvSpPr>
          <p:cNvPr id="6" name="Rectangle 5"/>
          <p:cNvSpPr/>
          <p:nvPr/>
        </p:nvSpPr>
        <p:spPr>
          <a:xfrm>
            <a:off x="0" y="2677656"/>
            <a:ext cx="12192000" cy="2308324"/>
          </a:xfrm>
          <a:prstGeom prst="rect">
            <a:avLst/>
          </a:prstGeom>
        </p:spPr>
        <p:txBody>
          <a:bodyPr wrap="square">
            <a:spAutoFit/>
          </a:bodyPr>
          <a:lstStyle/>
          <a:p>
            <a:r>
              <a:rPr lang="en-US" sz="2400" dirty="0" smtClean="0">
                <a:solidFill>
                  <a:srgbClr val="C00000"/>
                </a:solidFill>
              </a:rPr>
              <a:t>Obturator </a:t>
            </a:r>
            <a:r>
              <a:rPr lang="en-US" sz="2400" dirty="0">
                <a:solidFill>
                  <a:srgbClr val="C00000"/>
                </a:solidFill>
              </a:rPr>
              <a:t>sign</a:t>
            </a:r>
          </a:p>
          <a:p>
            <a:r>
              <a:rPr lang="en-US" sz="2400" dirty="0" smtClean="0">
                <a:solidFill>
                  <a:srgbClr val="00B050"/>
                </a:solidFill>
              </a:rPr>
              <a:t>A </a:t>
            </a:r>
            <a:r>
              <a:rPr lang="en-US" sz="2400" dirty="0">
                <a:solidFill>
                  <a:srgbClr val="00B050"/>
                </a:solidFill>
              </a:rPr>
              <a:t>clinical finding in a </a:t>
            </a:r>
            <a:r>
              <a:rPr lang="en-US" sz="2400" dirty="0" smtClean="0">
                <a:solidFill>
                  <a:srgbClr val="00B050"/>
                </a:solidFill>
              </a:rPr>
              <a:t>Patient </a:t>
            </a:r>
            <a:r>
              <a:rPr lang="en-US" sz="2400" dirty="0">
                <a:solidFill>
                  <a:srgbClr val="00B050"/>
                </a:solidFill>
              </a:rPr>
              <a:t>lying on his back with the right hip and knee flexed and rotated internally and externally; pain in the right lower quadrant is due to irritation of the medial internal </a:t>
            </a:r>
            <a:r>
              <a:rPr lang="en-US" sz="2400" dirty="0" err="1">
                <a:solidFill>
                  <a:srgbClr val="00B050"/>
                </a:solidFill>
              </a:rPr>
              <a:t>obturator</a:t>
            </a:r>
            <a:r>
              <a:rPr lang="en-US" sz="2400" dirty="0">
                <a:solidFill>
                  <a:srgbClr val="00B050"/>
                </a:solidFill>
              </a:rPr>
              <a:t> muscle, and is 'classically' associated with appendicitis, but may also occur in right pelvic abscesses </a:t>
            </a:r>
            <a:r>
              <a:rPr lang="en-US" sz="2400" dirty="0" smtClean="0">
                <a:solidFill>
                  <a:srgbClr val="00B050"/>
                </a:solidFill>
              </a:rPr>
              <a:t>, is a characteristic </a:t>
            </a:r>
            <a:r>
              <a:rPr lang="en-US" sz="2400" dirty="0">
                <a:solidFill>
                  <a:srgbClr val="00B050"/>
                </a:solidFill>
              </a:rPr>
              <a:t>of infectious arthritis, </a:t>
            </a:r>
            <a:r>
              <a:rPr lang="en-US" sz="2400" dirty="0" smtClean="0">
                <a:solidFill>
                  <a:srgbClr val="00B050"/>
                </a:solidFill>
              </a:rPr>
              <a:t>&amp; </a:t>
            </a:r>
            <a:r>
              <a:rPr lang="en-US" sz="2400" dirty="0">
                <a:solidFill>
                  <a:srgbClr val="00B050"/>
                </a:solidFill>
              </a:rPr>
              <a:t>may be seen in traumatic hemorrhage</a:t>
            </a:r>
          </a:p>
        </p:txBody>
      </p:sp>
    </p:spTree>
    <p:extLst>
      <p:ext uri="{BB962C8B-B14F-4D97-AF65-F5344CB8AC3E}">
        <p14:creationId xmlns:p14="http://schemas.microsoft.com/office/powerpoint/2010/main" val="2183862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8/22/2016</a:t>
            </a:r>
            <a:endParaRPr lang="en-US" dirty="0"/>
          </a:p>
        </p:txBody>
      </p:sp>
      <p:sp>
        <p:nvSpPr>
          <p:cNvPr id="3" name="Footer Placeholder 2"/>
          <p:cNvSpPr>
            <a:spLocks noGrp="1"/>
          </p:cNvSpPr>
          <p:nvPr>
            <p:ph type="ftr" sz="quarter" idx="11"/>
          </p:nvPr>
        </p:nvSpPr>
        <p:spPr/>
        <p:txBody>
          <a:bodyPr/>
          <a:lstStyle/>
          <a:p>
            <a:r>
              <a:rPr lang="en-US" smtClean="0"/>
              <a:t>DR.ARUN NAIR                          SKHMC                                     Dept PM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58</a:t>
            </a:fld>
            <a:endParaRPr lang="en-US" dirty="0"/>
          </a:p>
        </p:txBody>
      </p:sp>
      <p:sp>
        <p:nvSpPr>
          <p:cNvPr id="5" name="Rectangle 4"/>
          <p:cNvSpPr/>
          <p:nvPr/>
        </p:nvSpPr>
        <p:spPr>
          <a:xfrm>
            <a:off x="0" y="0"/>
            <a:ext cx="12192000" cy="1384995"/>
          </a:xfrm>
          <a:prstGeom prst="rect">
            <a:avLst/>
          </a:prstGeom>
        </p:spPr>
        <p:txBody>
          <a:bodyPr wrap="square">
            <a:spAutoFit/>
          </a:bodyPr>
          <a:lstStyle/>
          <a:p>
            <a:r>
              <a:rPr lang="en-US" sz="2800" dirty="0" smtClean="0">
                <a:solidFill>
                  <a:srgbClr val="0070C0"/>
                </a:solidFill>
              </a:rPr>
              <a:t>Murphy’s </a:t>
            </a:r>
            <a:r>
              <a:rPr lang="en-US" sz="2800" dirty="0">
                <a:solidFill>
                  <a:srgbClr val="0070C0"/>
                </a:solidFill>
              </a:rPr>
              <a:t>sign</a:t>
            </a:r>
            <a:r>
              <a:rPr lang="en-US" sz="2800" dirty="0" smtClean="0">
                <a:solidFill>
                  <a:srgbClr val="0070C0"/>
                </a:solidFill>
              </a:rPr>
              <a:t>.</a:t>
            </a:r>
          </a:p>
          <a:p>
            <a:r>
              <a:rPr lang="en-US" sz="2800" dirty="0" smtClean="0">
                <a:solidFill>
                  <a:schemeClr val="accent1"/>
                </a:solidFill>
              </a:rPr>
              <a:t>		A </a:t>
            </a:r>
            <a:r>
              <a:rPr lang="en-US" sz="2800" dirty="0">
                <a:solidFill>
                  <a:schemeClr val="accent1"/>
                </a:solidFill>
              </a:rPr>
              <a:t>sharp increase in tenderness </a:t>
            </a:r>
            <a:r>
              <a:rPr lang="en-US" sz="2800" dirty="0" smtClean="0">
                <a:solidFill>
                  <a:schemeClr val="accent1"/>
                </a:solidFill>
              </a:rPr>
              <a:t>with a </a:t>
            </a:r>
            <a:r>
              <a:rPr lang="en-US" sz="2800" dirty="0">
                <a:solidFill>
                  <a:schemeClr val="accent1"/>
                </a:solidFill>
              </a:rPr>
              <a:t>sudden stop in inspiratory </a:t>
            </a:r>
            <a:r>
              <a:rPr lang="en-US" sz="2800" dirty="0" smtClean="0">
                <a:solidFill>
                  <a:schemeClr val="accent1"/>
                </a:solidFill>
              </a:rPr>
              <a:t>effort constitutes </a:t>
            </a:r>
            <a:r>
              <a:rPr lang="en-US" sz="2800" dirty="0">
                <a:solidFill>
                  <a:schemeClr val="accent1"/>
                </a:solidFill>
              </a:rPr>
              <a:t>a positive </a:t>
            </a:r>
            <a:r>
              <a:rPr lang="en-US" sz="2800" dirty="0" smtClean="0">
                <a:solidFill>
                  <a:schemeClr val="accent1"/>
                </a:solidFill>
              </a:rPr>
              <a:t>Murphy’s sign </a:t>
            </a:r>
            <a:r>
              <a:rPr lang="en-US" sz="2800" dirty="0">
                <a:solidFill>
                  <a:schemeClr val="accent1"/>
                </a:solidFill>
              </a:rPr>
              <a:t>of acute </a:t>
            </a:r>
            <a:r>
              <a:rPr lang="en-US" sz="2800" dirty="0" err="1">
                <a:solidFill>
                  <a:schemeClr val="accent1"/>
                </a:solidFill>
              </a:rPr>
              <a:t>cholecystitis</a:t>
            </a:r>
            <a:r>
              <a:rPr lang="en-US" sz="2800" dirty="0">
                <a:solidFill>
                  <a:schemeClr val="accent1"/>
                </a:solidFill>
              </a:rPr>
              <a:t>.</a:t>
            </a:r>
          </a:p>
        </p:txBody>
      </p:sp>
    </p:spTree>
    <p:extLst>
      <p:ext uri="{BB962C8B-B14F-4D97-AF65-F5344CB8AC3E}">
        <p14:creationId xmlns:p14="http://schemas.microsoft.com/office/powerpoint/2010/main" val="346745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59</a:t>
            </a:fld>
            <a:endParaRPr lang="en-US" dirty="0"/>
          </a:p>
        </p:txBody>
      </p:sp>
    </p:spTree>
    <p:extLst>
      <p:ext uri="{BB962C8B-B14F-4D97-AF65-F5344CB8AC3E}">
        <p14:creationId xmlns:p14="http://schemas.microsoft.com/office/powerpoint/2010/main" val="52978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58384">
            <a:off x="10082767" y="-81676"/>
            <a:ext cx="495069" cy="6574665"/>
          </a:xfrm>
        </p:spPr>
        <p:txBody>
          <a:bodyPr>
            <a:noAutofit/>
          </a:bodyPr>
          <a:lstStyle/>
          <a:p>
            <a:r>
              <a:rPr lang="en-US" dirty="0" smtClean="0"/>
              <a:t>COMMON</a:t>
            </a:r>
            <a:br>
              <a:rPr lang="en-US" dirty="0" smtClean="0"/>
            </a:br>
            <a:r>
              <a:rPr lang="en-US" dirty="0" smtClean="0"/>
              <a:t>  SYMPTOMS</a:t>
            </a:r>
            <a:endParaRPr lang="en-US" dirty="0"/>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5" name="Footer Placeholder 4"/>
          <p:cNvSpPr>
            <a:spLocks noGrp="1"/>
          </p:cNvSpPr>
          <p:nvPr>
            <p:ph type="ftr" sz="quarter" idx="11"/>
          </p:nvPr>
        </p:nvSpPr>
        <p:spPr/>
        <p:txBody>
          <a:bodyPr/>
          <a:lstStyle/>
          <a:p>
            <a:r>
              <a:rPr lang="en-US" smtClean="0"/>
              <a:t>DR.ARUN NAIR                          SKHMC                                     Dept PM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6</a:t>
            </a:fld>
            <a:endParaRPr lang="en-US" dirty="0"/>
          </a:p>
        </p:txBody>
      </p:sp>
      <p:sp>
        <p:nvSpPr>
          <p:cNvPr id="8" name="Rectangle 7"/>
          <p:cNvSpPr/>
          <p:nvPr/>
        </p:nvSpPr>
        <p:spPr>
          <a:xfrm>
            <a:off x="588134" y="539564"/>
            <a:ext cx="7376289" cy="3046988"/>
          </a:xfrm>
          <a:prstGeom prst="rect">
            <a:avLst/>
          </a:prstGeom>
        </p:spPr>
        <p:txBody>
          <a:bodyPr wrap="square">
            <a:spAutoFit/>
          </a:bodyPr>
          <a:lstStyle/>
          <a:p>
            <a:pPr algn="ctr"/>
            <a:r>
              <a:rPr lang="en-US" sz="3200" u="sng" dirty="0">
                <a:solidFill>
                  <a:schemeClr val="accent2">
                    <a:lumMod val="60000"/>
                    <a:lumOff val="40000"/>
                  </a:schemeClr>
                </a:solidFill>
              </a:rPr>
              <a:t>GENERAL</a:t>
            </a:r>
          </a:p>
          <a:p>
            <a:pPr marL="457200" indent="-457200">
              <a:buFont typeface="Arial" panose="020B0604020202020204" pitchFamily="34" charset="0"/>
              <a:buChar char="•"/>
            </a:pPr>
            <a:r>
              <a:rPr lang="en-US" sz="3200" dirty="0">
                <a:solidFill>
                  <a:schemeClr val="accent2">
                    <a:lumMod val="60000"/>
                    <a:lumOff val="40000"/>
                  </a:schemeClr>
                </a:solidFill>
              </a:rPr>
              <a:t>Anorexia</a:t>
            </a:r>
          </a:p>
          <a:p>
            <a:pPr marL="457200" indent="-457200">
              <a:buFont typeface="Arial" panose="020B0604020202020204" pitchFamily="34" charset="0"/>
              <a:buChar char="•"/>
            </a:pPr>
            <a:r>
              <a:rPr lang="en-US" sz="3200" dirty="0">
                <a:solidFill>
                  <a:schemeClr val="accent2">
                    <a:lumMod val="60000"/>
                    <a:lumOff val="40000"/>
                  </a:schemeClr>
                </a:solidFill>
              </a:rPr>
              <a:t>Weight loss   </a:t>
            </a:r>
          </a:p>
          <a:p>
            <a:pPr marL="457200" indent="-457200">
              <a:buFont typeface="Arial" panose="020B0604020202020204" pitchFamily="34" charset="0"/>
              <a:buChar char="•"/>
            </a:pPr>
            <a:r>
              <a:rPr lang="en-US" sz="3200" dirty="0">
                <a:solidFill>
                  <a:schemeClr val="accent2">
                    <a:lumMod val="60000"/>
                    <a:lumOff val="40000"/>
                  </a:schemeClr>
                </a:solidFill>
              </a:rPr>
              <a:t>Pain - (Constant, colicky, </a:t>
            </a:r>
            <a:r>
              <a:rPr lang="en-US" sz="3200" dirty="0" smtClean="0">
                <a:solidFill>
                  <a:schemeClr val="accent2">
                    <a:lumMod val="60000"/>
                    <a:lumOff val="40000"/>
                  </a:schemeClr>
                </a:solidFill>
              </a:rPr>
              <a:t>local</a:t>
            </a:r>
            <a:r>
              <a:rPr lang="en-US" sz="3200" dirty="0">
                <a:solidFill>
                  <a:schemeClr val="accent2">
                    <a:lumMod val="60000"/>
                    <a:lumOff val="40000"/>
                  </a:schemeClr>
                </a:solidFill>
              </a:rPr>
              <a:t>, generalized)</a:t>
            </a:r>
          </a:p>
          <a:p>
            <a:pPr marL="457200" indent="-457200">
              <a:buFont typeface="Arial" panose="020B0604020202020204" pitchFamily="34" charset="0"/>
              <a:buChar char="•"/>
            </a:pPr>
            <a:r>
              <a:rPr lang="en-US" sz="3200" dirty="0">
                <a:solidFill>
                  <a:schemeClr val="accent2">
                    <a:lumMod val="60000"/>
                    <a:lumOff val="40000"/>
                  </a:schemeClr>
                </a:solidFill>
              </a:rPr>
              <a:t>Abdominal -distension </a:t>
            </a:r>
          </a:p>
        </p:txBody>
      </p:sp>
    </p:spTree>
    <p:extLst>
      <p:ext uri="{BB962C8B-B14F-4D97-AF65-F5344CB8AC3E}">
        <p14:creationId xmlns:p14="http://schemas.microsoft.com/office/powerpoint/2010/main" val="24294700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81456"/>
          </a:xfrm>
        </p:spPr>
        <p:txBody>
          <a:bodyPr>
            <a:normAutofit/>
          </a:bodyPr>
          <a:lstStyle/>
          <a:p>
            <a:r>
              <a:rPr lang="en-US" sz="4400" dirty="0" smtClean="0">
                <a:solidFill>
                  <a:srgbClr val="C00000"/>
                </a:solidFill>
              </a:rPr>
              <a:t>Abdomen</a:t>
            </a:r>
            <a:endParaRPr lang="en-US" sz="4400" dirty="0">
              <a:solidFill>
                <a:srgbClr val="C00000"/>
              </a:solidFill>
            </a:endParaRPr>
          </a:p>
        </p:txBody>
      </p:sp>
      <p:sp>
        <p:nvSpPr>
          <p:cNvPr id="3" name="Content Placeholder 2"/>
          <p:cNvSpPr>
            <a:spLocks noGrp="1"/>
          </p:cNvSpPr>
          <p:nvPr>
            <p:ph idx="1"/>
          </p:nvPr>
        </p:nvSpPr>
        <p:spPr>
          <a:xfrm>
            <a:off x="838200" y="981456"/>
            <a:ext cx="11582400" cy="4526280"/>
          </a:xfrm>
        </p:spPr>
        <p:txBody>
          <a:bodyPr>
            <a:normAutofit/>
          </a:bodyPr>
          <a:lstStyle/>
          <a:p>
            <a:r>
              <a:rPr lang="en-US" sz="2800" dirty="0" smtClean="0">
                <a:solidFill>
                  <a:srgbClr val="0070C0"/>
                </a:solidFill>
              </a:rPr>
              <a:t>Normal appearance flat,  </a:t>
            </a:r>
            <a:r>
              <a:rPr lang="en-US" sz="2800" dirty="0" err="1" smtClean="0">
                <a:solidFill>
                  <a:srgbClr val="0070C0"/>
                </a:solidFill>
              </a:rPr>
              <a:t>scaphoid</a:t>
            </a:r>
            <a:r>
              <a:rPr lang="en-US" sz="2800" dirty="0" smtClean="0">
                <a:solidFill>
                  <a:srgbClr val="0070C0"/>
                </a:solidFill>
              </a:rPr>
              <a:t> and symmetrical.</a:t>
            </a:r>
          </a:p>
          <a:p>
            <a:r>
              <a:rPr lang="en-US" sz="2800" dirty="0" smtClean="0">
                <a:solidFill>
                  <a:srgbClr val="0070C0"/>
                </a:solidFill>
              </a:rPr>
              <a:t>Normal findings  liver edge may be felt below the right costal margin.</a:t>
            </a:r>
          </a:p>
          <a:p>
            <a:r>
              <a:rPr lang="en-US" sz="2800" dirty="0" smtClean="0">
                <a:solidFill>
                  <a:srgbClr val="0070C0"/>
                </a:solidFill>
              </a:rPr>
              <a:t>Aorta may be palpable as </a:t>
            </a:r>
            <a:r>
              <a:rPr lang="en-US" sz="2800" dirty="0" err="1" smtClean="0">
                <a:solidFill>
                  <a:srgbClr val="0070C0"/>
                </a:solidFill>
              </a:rPr>
              <a:t>pulsatile</a:t>
            </a:r>
            <a:r>
              <a:rPr lang="en-US" sz="2800" dirty="0" smtClean="0">
                <a:solidFill>
                  <a:srgbClr val="0070C0"/>
                </a:solidFill>
              </a:rPr>
              <a:t> swelling.</a:t>
            </a:r>
          </a:p>
          <a:p>
            <a:r>
              <a:rPr lang="en-US" sz="2800" dirty="0" smtClean="0">
                <a:solidFill>
                  <a:srgbClr val="0070C0"/>
                </a:solidFill>
              </a:rPr>
              <a:t>Lower pole of the right kidney may be palpable.</a:t>
            </a:r>
          </a:p>
          <a:p>
            <a:r>
              <a:rPr lang="en-US" sz="2800" dirty="0" err="1" smtClean="0">
                <a:solidFill>
                  <a:srgbClr val="0070C0"/>
                </a:solidFill>
              </a:rPr>
              <a:t>Faecal</a:t>
            </a:r>
            <a:r>
              <a:rPr lang="en-US" sz="2800" dirty="0" smtClean="0">
                <a:solidFill>
                  <a:srgbClr val="0070C0"/>
                </a:solidFill>
              </a:rPr>
              <a:t> mass may be palpable.</a:t>
            </a:r>
          </a:p>
          <a:p>
            <a:r>
              <a:rPr lang="en-US" sz="2800" dirty="0" smtClean="0">
                <a:solidFill>
                  <a:srgbClr val="0070C0"/>
                </a:solidFill>
              </a:rPr>
              <a:t>Distended bladder </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6" name="Footer Placeholder 5"/>
          <p:cNvSpPr>
            <a:spLocks noGrp="1"/>
          </p:cNvSpPr>
          <p:nvPr>
            <p:ph type="ftr" sz="quarter" idx="11"/>
          </p:nvPr>
        </p:nvSpPr>
        <p:spPr/>
        <p:txBody>
          <a:bodyPr/>
          <a:lstStyle/>
          <a:p>
            <a:r>
              <a:rPr lang="en-US" smtClean="0"/>
              <a:t>DR.ARUN NAIR                          SKHMC                                     Dept PM</a:t>
            </a:r>
            <a:endParaRPr lang="en-US" dirty="0"/>
          </a:p>
        </p:txBody>
      </p:sp>
    </p:spTree>
    <p:extLst>
      <p:ext uri="{BB962C8B-B14F-4D97-AF65-F5344CB8AC3E}">
        <p14:creationId xmlns:p14="http://schemas.microsoft.com/office/powerpoint/2010/main" val="22403391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813816"/>
          </a:xfrm>
        </p:spPr>
        <p:txBody>
          <a:bodyPr>
            <a:normAutofit/>
          </a:bodyPr>
          <a:lstStyle/>
          <a:p>
            <a:r>
              <a:rPr lang="en-US" sz="4400" dirty="0" smtClean="0">
                <a:solidFill>
                  <a:srgbClr val="FF0000"/>
                </a:solidFill>
              </a:rPr>
              <a:t>Inspection</a:t>
            </a:r>
            <a:endParaRPr lang="en-US" sz="4400" dirty="0">
              <a:solidFill>
                <a:srgbClr val="FF0000"/>
              </a:solidFill>
            </a:endParaRPr>
          </a:p>
        </p:txBody>
      </p:sp>
      <p:sp>
        <p:nvSpPr>
          <p:cNvPr id="3" name="Content Placeholder 2"/>
          <p:cNvSpPr>
            <a:spLocks noGrp="1"/>
          </p:cNvSpPr>
          <p:nvPr>
            <p:ph idx="1"/>
          </p:nvPr>
        </p:nvSpPr>
        <p:spPr>
          <a:xfrm>
            <a:off x="381000" y="701040"/>
            <a:ext cx="11811000" cy="5471160"/>
          </a:xfrm>
        </p:spPr>
        <p:txBody>
          <a:bodyPr>
            <a:noAutofit/>
          </a:bodyPr>
          <a:lstStyle/>
          <a:p>
            <a:r>
              <a:rPr lang="en-US" sz="2400" dirty="0" smtClean="0"/>
              <a:t>Skin  </a:t>
            </a:r>
            <a:r>
              <a:rPr lang="en-US" sz="2400" dirty="0" err="1" smtClean="0"/>
              <a:t>striae</a:t>
            </a:r>
            <a:r>
              <a:rPr lang="en-US" sz="2400" dirty="0" smtClean="0"/>
              <a:t>, bruising or scratch marks.</a:t>
            </a:r>
          </a:p>
          <a:p>
            <a:r>
              <a:rPr lang="en-US" sz="2400" dirty="0" smtClean="0"/>
              <a:t> distended veins  superior vena cava, inferior vena cava and, portal hypertension (caput </a:t>
            </a:r>
            <a:r>
              <a:rPr lang="en-US" sz="2400" dirty="0" err="1" smtClean="0"/>
              <a:t>medusae</a:t>
            </a:r>
            <a:r>
              <a:rPr lang="en-US" sz="2400" dirty="0" smtClean="0"/>
              <a:t>).</a:t>
            </a:r>
          </a:p>
          <a:p>
            <a:r>
              <a:rPr lang="en-US" sz="2400" dirty="0" smtClean="0"/>
              <a:t>Distension of abdomen. </a:t>
            </a:r>
            <a:r>
              <a:rPr lang="en-US" sz="2400" dirty="0" err="1" smtClean="0"/>
              <a:t>Generalised</a:t>
            </a:r>
            <a:r>
              <a:rPr lang="en-US" sz="2400" dirty="0" smtClean="0"/>
              <a:t> or </a:t>
            </a:r>
            <a:r>
              <a:rPr lang="en-US" sz="2400" dirty="0" err="1" smtClean="0"/>
              <a:t>localised</a:t>
            </a:r>
            <a:r>
              <a:rPr lang="en-US" sz="2400" dirty="0" smtClean="0"/>
              <a:t>. </a:t>
            </a:r>
          </a:p>
          <a:p>
            <a:r>
              <a:rPr lang="en-US" sz="2400" dirty="0" smtClean="0"/>
              <a:t>Scars and stomas</a:t>
            </a:r>
          </a:p>
          <a:p>
            <a:r>
              <a:rPr lang="en-US" sz="2400" dirty="0" smtClean="0"/>
              <a:t>Movements normal movements- still, silent abdomen in </a:t>
            </a:r>
            <a:r>
              <a:rPr lang="en-US" sz="2400" dirty="0" err="1" smtClean="0"/>
              <a:t>generalised</a:t>
            </a:r>
            <a:r>
              <a:rPr lang="en-US" sz="2400" dirty="0" smtClean="0"/>
              <a:t> peritonitis.</a:t>
            </a:r>
          </a:p>
          <a:p>
            <a:r>
              <a:rPr lang="en-US" sz="2400" dirty="0" err="1" smtClean="0"/>
              <a:t>Epigastric</a:t>
            </a:r>
            <a:r>
              <a:rPr lang="en-US" sz="2400" dirty="0" smtClean="0"/>
              <a:t>  palpation.</a:t>
            </a:r>
          </a:p>
          <a:p>
            <a:r>
              <a:rPr lang="en-US" sz="2400" dirty="0" smtClean="0"/>
              <a:t>Visible peristalsis   GOO,  distal small bowel obstruction, normal very thin,  elderly patients.</a:t>
            </a:r>
          </a:p>
          <a:p>
            <a:r>
              <a:rPr lang="en-US" sz="2400" dirty="0" smtClean="0"/>
              <a:t>Pigmentation of skin  -</a:t>
            </a:r>
            <a:r>
              <a:rPr lang="en-US" sz="2400" dirty="0" err="1" smtClean="0"/>
              <a:t>linea</a:t>
            </a:r>
            <a:r>
              <a:rPr lang="en-US" sz="2400" dirty="0" smtClean="0"/>
              <a:t> </a:t>
            </a:r>
            <a:r>
              <a:rPr lang="en-US" sz="2400" dirty="0" err="1" smtClean="0"/>
              <a:t>nigra</a:t>
            </a:r>
            <a:endParaRPr lang="en-US" sz="2400" dirty="0" smtClean="0"/>
          </a:p>
          <a:p>
            <a:pPr marL="0" indent="0">
              <a:buNone/>
            </a:pPr>
            <a:r>
              <a:rPr lang="en-US" sz="2400" dirty="0" smtClean="0"/>
              <a:t>                                     -erythema </a:t>
            </a:r>
            <a:r>
              <a:rPr lang="en-US" sz="2400" dirty="0" err="1" smtClean="0"/>
              <a:t>ab</a:t>
            </a:r>
            <a:r>
              <a:rPr lang="en-US" sz="2400" dirty="0" smtClean="0"/>
              <a:t> </a:t>
            </a:r>
            <a:r>
              <a:rPr lang="en-US" sz="2400" dirty="0" err="1" smtClean="0"/>
              <a:t>igne</a:t>
            </a:r>
            <a:r>
              <a:rPr lang="en-US" sz="2400" dirty="0" smtClean="0"/>
              <a:t> -- brown mottled pigmentation on the skin 									of abdominal wall.</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6" name="Footer Placeholder 5"/>
          <p:cNvSpPr>
            <a:spLocks noGrp="1"/>
          </p:cNvSpPr>
          <p:nvPr>
            <p:ph type="ftr" sz="quarter" idx="11"/>
          </p:nvPr>
        </p:nvSpPr>
        <p:spPr/>
        <p:txBody>
          <a:bodyPr/>
          <a:lstStyle/>
          <a:p>
            <a:r>
              <a:rPr lang="en-US" smtClean="0"/>
              <a:t>DR.ARUN NAIR                          SKHMC                                     Dept PM</a:t>
            </a:r>
            <a:endParaRPr lang="en-US" dirty="0"/>
          </a:p>
        </p:txBody>
      </p:sp>
    </p:spTree>
    <p:extLst>
      <p:ext uri="{BB962C8B-B14F-4D97-AF65-F5344CB8AC3E}">
        <p14:creationId xmlns:p14="http://schemas.microsoft.com/office/powerpoint/2010/main" val="7800726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31520"/>
          </a:xfrm>
        </p:spPr>
        <p:txBody>
          <a:bodyPr>
            <a:normAutofit/>
          </a:bodyPr>
          <a:lstStyle/>
          <a:p>
            <a:r>
              <a:rPr lang="en-US" sz="4400" dirty="0" smtClean="0"/>
              <a:t>Palpation, Percussion, Auscultation</a:t>
            </a:r>
            <a:endParaRPr lang="en-US" sz="4400" dirty="0"/>
          </a:p>
        </p:txBody>
      </p:sp>
      <p:sp>
        <p:nvSpPr>
          <p:cNvPr id="3" name="Content Placeholder 2"/>
          <p:cNvSpPr>
            <a:spLocks noGrp="1"/>
          </p:cNvSpPr>
          <p:nvPr>
            <p:ph idx="1"/>
          </p:nvPr>
        </p:nvSpPr>
        <p:spPr>
          <a:xfrm>
            <a:off x="1088136" y="624841"/>
            <a:ext cx="9777984" cy="6013068"/>
          </a:xfrm>
        </p:spPr>
        <p:txBody>
          <a:bodyPr>
            <a:noAutofit/>
          </a:bodyPr>
          <a:lstStyle/>
          <a:p>
            <a:pPr marL="0" indent="0">
              <a:buNone/>
            </a:pPr>
            <a:r>
              <a:rPr lang="en-US" sz="2400" dirty="0">
                <a:solidFill>
                  <a:srgbClr val="FF0000"/>
                </a:solidFill>
              </a:rPr>
              <a:t> Light palpation    </a:t>
            </a:r>
            <a:r>
              <a:rPr lang="en-US" sz="2400" dirty="0" smtClean="0">
                <a:solidFill>
                  <a:srgbClr val="FF0000"/>
                </a:solidFill>
              </a:rPr>
              <a:t>	</a:t>
            </a:r>
            <a:r>
              <a:rPr lang="en-US" sz="2400" dirty="0" smtClean="0"/>
              <a:t>tenderness</a:t>
            </a:r>
            <a:endParaRPr lang="en-US" sz="2400" dirty="0"/>
          </a:p>
          <a:p>
            <a:pPr marL="0" indent="0">
              <a:buNone/>
            </a:pPr>
            <a:r>
              <a:rPr lang="en-US" sz="2400" dirty="0"/>
              <a:t>                                     rebound tenderness</a:t>
            </a:r>
          </a:p>
          <a:p>
            <a:pPr marL="0" indent="0">
              <a:buNone/>
            </a:pPr>
            <a:r>
              <a:rPr lang="en-US" sz="2400" dirty="0"/>
              <a:t>                                     palpable mass</a:t>
            </a:r>
          </a:p>
          <a:p>
            <a:pPr marL="0" indent="0">
              <a:buNone/>
            </a:pPr>
            <a:r>
              <a:rPr lang="en-US" sz="2400" dirty="0">
                <a:solidFill>
                  <a:srgbClr val="FF0000"/>
                </a:solidFill>
              </a:rPr>
              <a:t> Deep palpation    </a:t>
            </a:r>
            <a:r>
              <a:rPr lang="en-US" sz="2400" dirty="0" smtClean="0">
                <a:solidFill>
                  <a:srgbClr val="FF0000"/>
                </a:solidFill>
              </a:rPr>
              <a:t>	</a:t>
            </a:r>
            <a:r>
              <a:rPr lang="en-US" sz="2400" dirty="0" smtClean="0"/>
              <a:t>enlarged </a:t>
            </a:r>
            <a:r>
              <a:rPr lang="en-US" sz="2400" dirty="0"/>
              <a:t>organs,</a:t>
            </a:r>
          </a:p>
          <a:p>
            <a:pPr marL="0" indent="0">
              <a:buNone/>
            </a:pPr>
            <a:r>
              <a:rPr lang="en-US" sz="2400" dirty="0"/>
              <a:t>                                      liver, spleen, kidneys, gall                                         </a:t>
            </a:r>
          </a:p>
          <a:p>
            <a:pPr marL="0" indent="0">
              <a:buNone/>
            </a:pPr>
            <a:r>
              <a:rPr lang="en-US" sz="2400" dirty="0"/>
              <a:t>                                      bladder.</a:t>
            </a:r>
          </a:p>
          <a:p>
            <a:pPr marL="0" indent="0">
              <a:buNone/>
            </a:pPr>
            <a:r>
              <a:rPr lang="en-US" sz="2400" dirty="0">
                <a:solidFill>
                  <a:srgbClr val="FF0000"/>
                </a:solidFill>
              </a:rPr>
              <a:t> Percussion  </a:t>
            </a:r>
            <a:r>
              <a:rPr lang="en-US" sz="2400" dirty="0"/>
              <a:t>           </a:t>
            </a:r>
            <a:r>
              <a:rPr lang="en-US" sz="2400" dirty="0" smtClean="0"/>
              <a:t>	liver</a:t>
            </a:r>
            <a:r>
              <a:rPr lang="en-US" sz="2400" dirty="0"/>
              <a:t>, spleen, shifting dullness</a:t>
            </a:r>
          </a:p>
          <a:p>
            <a:pPr marL="0" indent="0">
              <a:buNone/>
            </a:pPr>
            <a:r>
              <a:rPr lang="en-US" sz="2400" dirty="0"/>
              <a:t>                                      fluid thrill.</a:t>
            </a:r>
          </a:p>
          <a:p>
            <a:pPr marL="0" indent="0">
              <a:buNone/>
            </a:pPr>
            <a:r>
              <a:rPr lang="en-US" sz="2400" dirty="0">
                <a:solidFill>
                  <a:srgbClr val="FF0000"/>
                </a:solidFill>
              </a:rPr>
              <a:t> Auscultation</a:t>
            </a:r>
            <a:r>
              <a:rPr lang="en-US" sz="2400" dirty="0"/>
              <a:t>         </a:t>
            </a:r>
            <a:r>
              <a:rPr lang="en-US" sz="2400" dirty="0" smtClean="0"/>
              <a:t>	 </a:t>
            </a:r>
            <a:r>
              <a:rPr lang="en-US" sz="2400" dirty="0"/>
              <a:t>bowel sounds, aorta  (above </a:t>
            </a:r>
          </a:p>
          <a:p>
            <a:pPr marL="0" indent="0">
              <a:buNone/>
            </a:pPr>
            <a:r>
              <a:rPr lang="en-US" sz="2400" dirty="0"/>
              <a:t>                                      </a:t>
            </a:r>
            <a:r>
              <a:rPr lang="en-US" sz="2400" dirty="0" smtClean="0"/>
              <a:t>umbilicus</a:t>
            </a:r>
            <a:r>
              <a:rPr lang="en-US" sz="2400" dirty="0"/>
              <a:t>), renal bruits, liver bruits, rub</a:t>
            </a:r>
          </a:p>
          <a:p>
            <a:pPr marL="0" indent="0">
              <a:buNone/>
            </a:pPr>
            <a:r>
              <a:rPr lang="en-US" sz="2400" dirty="0"/>
              <a:t>                                      </a:t>
            </a:r>
            <a:r>
              <a:rPr lang="en-US" sz="2400" dirty="0" err="1" smtClean="0"/>
              <a:t>succussion</a:t>
            </a:r>
            <a:r>
              <a:rPr lang="en-US" sz="2400" dirty="0" smtClean="0"/>
              <a:t> </a:t>
            </a:r>
            <a:r>
              <a:rPr lang="en-US" sz="2400" dirty="0"/>
              <a:t>splash.</a:t>
            </a:r>
          </a:p>
          <a:p>
            <a:pPr>
              <a:buNone/>
            </a:pPr>
            <a:endParaRPr lang="en-US" sz="2400" dirty="0"/>
          </a:p>
          <a:p>
            <a:pPr>
              <a:buNone/>
            </a:pPr>
            <a:endParaRPr lang="en-US" sz="2400" dirty="0"/>
          </a:p>
          <a:p>
            <a:pPr>
              <a:buNone/>
            </a:pPr>
            <a:r>
              <a:rPr lang="en-US" sz="2400" dirty="0"/>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a:p>
        </p:txBody>
      </p:sp>
      <p:sp>
        <p:nvSpPr>
          <p:cNvPr id="4" name="Date Placeholder 3"/>
          <p:cNvSpPr>
            <a:spLocks noGrp="1"/>
          </p:cNvSpPr>
          <p:nvPr>
            <p:ph type="dt" sz="half" idx="10"/>
          </p:nvPr>
        </p:nvSpPr>
        <p:spPr/>
        <p:txBody>
          <a:bodyPr/>
          <a:lstStyle/>
          <a:p>
            <a:r>
              <a:rPr lang="en-US" smtClean="0"/>
              <a:t>8/22/2016</a:t>
            </a:r>
            <a:endParaRPr lang="en-US" dirty="0"/>
          </a:p>
        </p:txBody>
      </p:sp>
      <p:sp>
        <p:nvSpPr>
          <p:cNvPr id="6" name="Footer Placeholder 5"/>
          <p:cNvSpPr>
            <a:spLocks noGrp="1"/>
          </p:cNvSpPr>
          <p:nvPr>
            <p:ph type="ftr" sz="quarter" idx="11"/>
          </p:nvPr>
        </p:nvSpPr>
        <p:spPr/>
        <p:txBody>
          <a:bodyPr/>
          <a:lstStyle/>
          <a:p>
            <a:r>
              <a:rPr lang="en-US" smtClean="0"/>
              <a:t>DR.ARUN NAIR                          SKHMC                                     Dept PM</a:t>
            </a:r>
            <a:endParaRPr lang="en-US" dirty="0"/>
          </a:p>
        </p:txBody>
      </p:sp>
    </p:spTree>
    <p:extLst>
      <p:ext uri="{BB962C8B-B14F-4D97-AF65-F5344CB8AC3E}">
        <p14:creationId xmlns:p14="http://schemas.microsoft.com/office/powerpoint/2010/main" val="14602657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7220248" cy="3035808"/>
          </a:xfrm>
        </p:spPr>
        <p:txBody>
          <a:bodyPr/>
          <a:lstStyle/>
          <a:p>
            <a:pPr algn="ctr"/>
            <a:r>
              <a:rPr lang="en-US" sz="4400" dirty="0" smtClean="0"/>
              <a:t>Thanks.. </a:t>
            </a:r>
            <a:br>
              <a:rPr lang="en-US" sz="4400" dirty="0" smtClean="0"/>
            </a:br>
            <a:endParaRPr lang="en-US" sz="4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808" y="1453991"/>
            <a:ext cx="3835718" cy="2813576"/>
          </a:xfrm>
          <a:prstGeom prst="rect">
            <a:avLst/>
          </a:prstGeom>
        </p:spPr>
      </p:pic>
    </p:spTree>
    <p:extLst>
      <p:ext uri="{BB962C8B-B14F-4D97-AF65-F5344CB8AC3E}">
        <p14:creationId xmlns:p14="http://schemas.microsoft.com/office/powerpoint/2010/main" val="3833056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970474">
            <a:off x="8171137" y="4409632"/>
            <a:ext cx="4305317" cy="725479"/>
          </a:xfrm>
        </p:spPr>
        <p:txBody>
          <a:bodyPr/>
          <a:lstStyle/>
          <a:p>
            <a:r>
              <a:rPr lang="en-US" dirty="0" smtClean="0"/>
              <a:t>SYMPTOMS G.I SYSTEM</a:t>
            </a:r>
            <a:endParaRPr lang="en-US" dirty="0"/>
          </a:p>
        </p:txBody>
      </p:sp>
      <p:sp>
        <p:nvSpPr>
          <p:cNvPr id="4" name="Text Placeholder 3"/>
          <p:cNvSpPr>
            <a:spLocks noGrp="1"/>
          </p:cNvSpPr>
          <p:nvPr>
            <p:ph type="body" sz="half" idx="2"/>
          </p:nvPr>
        </p:nvSpPr>
        <p:spPr>
          <a:xfrm rot="19830433">
            <a:off x="8391756" y="787059"/>
            <a:ext cx="3898683" cy="1630881"/>
          </a:xfrm>
        </p:spPr>
        <p:txBody>
          <a:bodyPr>
            <a:normAutofit/>
          </a:bodyPr>
          <a:lstStyle/>
          <a:p>
            <a:r>
              <a:rPr lang="en-US" sz="4000" dirty="0"/>
              <a:t>Upper gastrointestinal</a:t>
            </a:r>
          </a:p>
        </p:txBody>
      </p:sp>
      <p:sp>
        <p:nvSpPr>
          <p:cNvPr id="3" name="Date Placeholder 2"/>
          <p:cNvSpPr>
            <a:spLocks noGrp="1"/>
          </p:cNvSpPr>
          <p:nvPr>
            <p:ph type="dt" sz="half" idx="10"/>
          </p:nvPr>
        </p:nvSpPr>
        <p:spPr/>
        <p:txBody>
          <a:bodyPr/>
          <a:lstStyle/>
          <a:p>
            <a:r>
              <a:rPr lang="en-US" smtClean="0"/>
              <a:t>8/22/2016</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7</a:t>
            </a:fld>
            <a:endParaRPr lang="en-US" dirty="0"/>
          </a:p>
        </p:txBody>
      </p:sp>
      <p:sp>
        <p:nvSpPr>
          <p:cNvPr id="5" name="Rectangle 4"/>
          <p:cNvSpPr/>
          <p:nvPr/>
        </p:nvSpPr>
        <p:spPr>
          <a:xfrm>
            <a:off x="0" y="271141"/>
            <a:ext cx="8139871" cy="6001643"/>
          </a:xfrm>
          <a:prstGeom prst="rect">
            <a:avLst/>
          </a:prstGeom>
        </p:spPr>
        <p:txBody>
          <a:bodyPr wrap="square">
            <a:spAutoFit/>
          </a:bodyPr>
          <a:lstStyle/>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XEROSTOMIA</a:t>
            </a:r>
            <a:r>
              <a:rPr lang="en-US" sz="2400" i="1" dirty="0">
                <a:ln w="0"/>
                <a:solidFill>
                  <a:prstClr val="black"/>
                </a:solidFill>
                <a:effectLst>
                  <a:outerShdw blurRad="38100" dist="19050" dir="2700000" algn="tl" rotWithShape="0">
                    <a:prstClr val="black">
                      <a:alpha val="40000"/>
                    </a:prstClr>
                  </a:outerShdw>
                </a:effectLst>
              </a:rPr>
              <a:t> (Dry mouth)</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WATER BRASH  </a:t>
            </a:r>
          </a:p>
          <a:p>
            <a:pPr lvl="0"/>
            <a:r>
              <a:rPr lang="en-US" sz="2400" i="1" dirty="0">
                <a:ln w="0"/>
                <a:solidFill>
                  <a:prstClr val="black"/>
                </a:solidFill>
                <a:effectLst>
                  <a:outerShdw blurRad="38100" dist="19050" dir="2700000" algn="tl" rotWithShape="0">
                    <a:prstClr val="black">
                      <a:alpha val="40000"/>
                    </a:prstClr>
                  </a:outerShdw>
                </a:effectLst>
              </a:rPr>
              <a:t>	(Sudden appearance of excessive saliva in the 	mouth)</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PAINFUL LIPS, TONGUE AND MOUTH</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DYSGEUSIA</a:t>
            </a:r>
            <a:r>
              <a:rPr lang="en-US" sz="2400" i="1" dirty="0">
                <a:ln w="0"/>
                <a:solidFill>
                  <a:prstClr val="black"/>
                </a:solidFill>
                <a:effectLst>
                  <a:outerShdw blurRad="38100" dist="19050" dir="2700000" algn="tl" rotWithShape="0">
                    <a:prstClr val="black">
                      <a:alpha val="40000"/>
                    </a:prstClr>
                  </a:outerShdw>
                </a:effectLst>
              </a:rPr>
              <a:t>  	(Altered taste sensation)</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DYSPHAGIA</a:t>
            </a:r>
            <a:r>
              <a:rPr lang="en-US" sz="2400" i="1" dirty="0">
                <a:ln w="0"/>
                <a:solidFill>
                  <a:prstClr val="black"/>
                </a:solidFill>
                <a:effectLst>
                  <a:outerShdw blurRad="38100" dist="19050" dir="2700000" algn="tl" rotWithShape="0">
                    <a:prstClr val="black">
                      <a:alpha val="40000"/>
                    </a:prstClr>
                  </a:outerShdw>
                </a:effectLst>
              </a:rPr>
              <a:t> 	(Difficulty swallowing )</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GLOBUS</a:t>
            </a:r>
            <a:r>
              <a:rPr lang="en-US" sz="2400" i="1" dirty="0">
                <a:ln w="0"/>
                <a:solidFill>
                  <a:prstClr val="black"/>
                </a:solidFill>
                <a:effectLst>
                  <a:outerShdw blurRad="38100" dist="19050" dir="2700000" algn="tl" rotWithShape="0">
                    <a:prstClr val="black">
                      <a:alpha val="40000"/>
                    </a:prstClr>
                  </a:outerShdw>
                </a:effectLst>
              </a:rPr>
              <a:t> 		(Sensation of a lump in the throat)</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ODYNOPHAGIA</a:t>
            </a:r>
            <a:r>
              <a:rPr lang="en-US" sz="2400" i="1" dirty="0">
                <a:ln w="0"/>
                <a:solidFill>
                  <a:prstClr val="black"/>
                </a:solidFill>
                <a:effectLst>
                  <a:outerShdw blurRad="38100" dist="19050" dir="2700000" algn="tl" rotWithShape="0">
                    <a:prstClr val="black">
                      <a:alpha val="40000"/>
                    </a:prstClr>
                  </a:outerShdw>
                </a:effectLst>
              </a:rPr>
              <a:t> 		(Pain on swallowing )</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HEARTBURN</a:t>
            </a:r>
            <a:r>
              <a:rPr lang="en-US" sz="2400" i="1" dirty="0">
                <a:ln w="0"/>
                <a:solidFill>
                  <a:prstClr val="black"/>
                </a:solidFill>
                <a:effectLst>
                  <a:outerShdw blurRad="38100" dist="19050" dir="2700000" algn="tl" rotWithShape="0">
                    <a:prstClr val="black">
                      <a:alpha val="40000"/>
                    </a:prstClr>
                  </a:outerShdw>
                </a:effectLst>
              </a:rPr>
              <a:t> 		(Burning retrosternal discomfort 								radiating upward)</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FLATULENCE</a:t>
            </a:r>
            <a:r>
              <a:rPr lang="en-US" sz="2400" i="1" dirty="0">
                <a:ln w="0"/>
                <a:solidFill>
                  <a:prstClr val="black"/>
                </a:solidFill>
                <a:effectLst>
                  <a:outerShdw blurRad="38100" dist="19050" dir="2700000" algn="tl" rotWithShape="0">
                    <a:prstClr val="black">
                      <a:alpha val="40000"/>
                    </a:prstClr>
                  </a:outerShdw>
                </a:effectLst>
              </a:rPr>
              <a:t> 	(Belching  )</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DYSPEPSIA</a:t>
            </a:r>
            <a:r>
              <a:rPr lang="en-US" sz="2400" i="1" dirty="0">
                <a:ln w="0"/>
                <a:solidFill>
                  <a:prstClr val="black"/>
                </a:solidFill>
                <a:effectLst>
                  <a:outerShdw blurRad="38100" dist="19050" dir="2700000" algn="tl" rotWithShape="0">
                    <a:prstClr val="black">
                      <a:alpha val="40000"/>
                    </a:prstClr>
                  </a:outerShdw>
                </a:effectLst>
              </a:rPr>
              <a:t> 		(Indigestion )</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EARLY SATIETY 		</a:t>
            </a:r>
            <a:r>
              <a:rPr lang="en-US" sz="2400" i="1" dirty="0">
                <a:ln w="0"/>
                <a:solidFill>
                  <a:prstClr val="black"/>
                </a:solidFill>
                <a:effectLst>
                  <a:outerShdw blurRad="38100" dist="19050" dir="2700000" algn="tl" rotWithShape="0">
                    <a:prstClr val="black">
                      <a:alpha val="40000"/>
                    </a:prstClr>
                  </a:outerShdw>
                </a:effectLst>
              </a:rPr>
              <a:t>(Premature fullness on eating)</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NAUSEA</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HAEMATEMESIS</a:t>
            </a:r>
            <a:r>
              <a:rPr lang="en-US" sz="2400" i="1" dirty="0">
                <a:ln w="0"/>
                <a:solidFill>
                  <a:prstClr val="black"/>
                </a:solidFill>
                <a:effectLst>
                  <a:outerShdw blurRad="38100" dist="19050" dir="2700000" algn="tl" rotWithShape="0">
                    <a:prstClr val="black">
                      <a:alpha val="40000"/>
                    </a:prstClr>
                  </a:outerShdw>
                </a:effectLst>
              </a:rPr>
              <a:t>  	(Vomiting fresh or altered blood)</a:t>
            </a:r>
          </a:p>
          <a:p>
            <a:pPr marL="342900" lvl="0" indent="-342900">
              <a:buFont typeface="Wingdings" panose="05000000000000000000" pitchFamily="2" charset="2"/>
              <a:buChar char="v"/>
            </a:pPr>
            <a:r>
              <a:rPr lang="en-US" sz="2400" dirty="0">
                <a:ln w="0"/>
                <a:solidFill>
                  <a:prstClr val="black"/>
                </a:solidFill>
                <a:effectLst>
                  <a:outerShdw blurRad="38100" dist="19050" dir="2700000" algn="tl" rotWithShape="0">
                    <a:prstClr val="black">
                      <a:alpha val="40000"/>
                    </a:prstClr>
                  </a:outerShdw>
                </a:effectLst>
              </a:rPr>
              <a:t>HICCUPS</a:t>
            </a:r>
          </a:p>
        </p:txBody>
      </p:sp>
    </p:spTree>
    <p:extLst>
      <p:ext uri="{BB962C8B-B14F-4D97-AF65-F5344CB8AC3E}">
        <p14:creationId xmlns:p14="http://schemas.microsoft.com/office/powerpoint/2010/main" val="150299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923"/>
          </a:xfrm>
        </p:spPr>
        <p:txBody>
          <a:bodyPr/>
          <a:lstStyle/>
          <a:p>
            <a:pPr algn="ctr"/>
            <a:r>
              <a:rPr lang="en-US" dirty="0"/>
              <a:t>SYMPTOMS G.I SYSTEM</a:t>
            </a:r>
          </a:p>
        </p:txBody>
      </p:sp>
      <p:sp>
        <p:nvSpPr>
          <p:cNvPr id="5" name="Date Placeholder 4"/>
          <p:cNvSpPr>
            <a:spLocks noGrp="1"/>
          </p:cNvSpPr>
          <p:nvPr>
            <p:ph type="dt" sz="half" idx="10"/>
          </p:nvPr>
        </p:nvSpPr>
        <p:spPr/>
        <p:txBody>
          <a:bodyPr/>
          <a:lstStyle/>
          <a:p>
            <a:r>
              <a:rPr lang="en-US" smtClean="0"/>
              <a:t>8/22/2016</a:t>
            </a:r>
            <a:endParaRPr lang="en-US" dirty="0"/>
          </a:p>
        </p:txBody>
      </p:sp>
      <p:sp>
        <p:nvSpPr>
          <p:cNvPr id="6" name="Footer Placeholder 5"/>
          <p:cNvSpPr>
            <a:spLocks noGrp="1"/>
          </p:cNvSpPr>
          <p:nvPr>
            <p:ph type="ftr" sz="quarter" idx="11"/>
          </p:nvPr>
        </p:nvSpPr>
        <p:spPr/>
        <p:txBody>
          <a:bodyPr/>
          <a:lstStyle/>
          <a:p>
            <a:r>
              <a:rPr lang="en-US" smtClean="0"/>
              <a:t>DR.ARUN NAIR                          SKHMC                                     Dept PM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8</a:t>
            </a:fld>
            <a:endParaRPr lang="en-US" dirty="0"/>
          </a:p>
        </p:txBody>
      </p:sp>
      <p:sp>
        <p:nvSpPr>
          <p:cNvPr id="8" name="Content Placeholder 7"/>
          <p:cNvSpPr>
            <a:spLocks noGrp="1"/>
          </p:cNvSpPr>
          <p:nvPr>
            <p:ph sz="half" idx="1"/>
          </p:nvPr>
        </p:nvSpPr>
        <p:spPr>
          <a:xfrm>
            <a:off x="0" y="785611"/>
            <a:ext cx="5824728" cy="5386589"/>
          </a:xfrm>
        </p:spPr>
        <p:txBody>
          <a:bodyPr>
            <a:normAutofit fontScale="92500" lnSpcReduction="20000"/>
          </a:bodyPr>
          <a:lstStyle/>
          <a:p>
            <a:pPr marL="0" lvl="0" indent="0" algn="ctr">
              <a:buClr>
                <a:srgbClr val="D34817">
                  <a:lumMod val="75000"/>
                </a:srgbClr>
              </a:buClr>
              <a:buNone/>
            </a:pPr>
            <a:r>
              <a:rPr lang="en-US" sz="2800" b="1" u="sng" dirty="0">
                <a:solidFill>
                  <a:schemeClr val="accent1"/>
                </a:solidFill>
              </a:rPr>
              <a:t>LOWER GASTROINTESTINAL</a:t>
            </a:r>
          </a:p>
          <a:p>
            <a:pPr lvl="0">
              <a:buClr>
                <a:srgbClr val="D34817">
                  <a:lumMod val="75000"/>
                </a:srgbClr>
              </a:buClr>
              <a:buFont typeface="Arial" panose="020B0604020202020204" pitchFamily="34" charset="0"/>
              <a:buChar char="•"/>
            </a:pPr>
            <a:r>
              <a:rPr lang="en-US" sz="2600" dirty="0">
                <a:ln w="0"/>
                <a:solidFill>
                  <a:srgbClr val="00B0F0"/>
                </a:solidFill>
              </a:rPr>
              <a:t>WIND </a:t>
            </a:r>
          </a:p>
          <a:p>
            <a:pPr marL="0" lvl="0" indent="0">
              <a:buClr>
                <a:srgbClr val="D34817">
                  <a:lumMod val="75000"/>
                </a:srgbClr>
              </a:buClr>
              <a:buNone/>
            </a:pPr>
            <a:r>
              <a:rPr lang="en-US" sz="2600" i="1" dirty="0">
                <a:ln w="0"/>
                <a:solidFill>
                  <a:srgbClr val="00B0F0"/>
                </a:solidFill>
              </a:rPr>
              <a:t>	(Excessive/offensive flatus, or 	bloating/distension)</a:t>
            </a:r>
          </a:p>
          <a:p>
            <a:pPr marL="0" lvl="0" indent="0" algn="ctr">
              <a:buClr>
                <a:srgbClr val="D34817">
                  <a:lumMod val="75000"/>
                </a:srgbClr>
              </a:buClr>
              <a:buNone/>
            </a:pPr>
            <a:r>
              <a:rPr lang="en-US" sz="2600" dirty="0">
                <a:solidFill>
                  <a:prstClr val="black"/>
                </a:solidFill>
              </a:rPr>
              <a:t> </a:t>
            </a:r>
            <a:r>
              <a:rPr lang="en-US" sz="2600" b="1" dirty="0">
                <a:solidFill>
                  <a:prstClr val="black"/>
                </a:solidFill>
              </a:rPr>
              <a:t>Altered bowel habit:</a:t>
            </a:r>
          </a:p>
          <a:p>
            <a:pPr lvl="0">
              <a:buClr>
                <a:srgbClr val="D34817">
                  <a:lumMod val="75000"/>
                </a:srgbClr>
              </a:buClr>
              <a:buFont typeface="Arial" panose="020B0604020202020204" pitchFamily="34" charset="0"/>
              <a:buChar char="•"/>
            </a:pPr>
            <a:r>
              <a:rPr lang="en-US" sz="2600" dirty="0">
                <a:ln w="0"/>
                <a:solidFill>
                  <a:schemeClr val="accent2">
                    <a:lumMod val="60000"/>
                    <a:lumOff val="40000"/>
                  </a:schemeClr>
                </a:solidFill>
              </a:rPr>
              <a:t>DIARRHOEA 	</a:t>
            </a:r>
            <a:r>
              <a:rPr lang="en-US" sz="2600" i="1" dirty="0">
                <a:ln w="0"/>
                <a:solidFill>
                  <a:schemeClr val="accent2">
                    <a:lumMod val="60000"/>
                    <a:lumOff val="40000"/>
                  </a:schemeClr>
                </a:solidFill>
              </a:rPr>
              <a:t>(Abnormally soft 	stools and/or frequent defecation) </a:t>
            </a:r>
          </a:p>
          <a:p>
            <a:pPr lvl="0">
              <a:buClr>
                <a:srgbClr val="D34817">
                  <a:lumMod val="75000"/>
                </a:srgbClr>
              </a:buClr>
              <a:buFont typeface="Arial" panose="020B0604020202020204" pitchFamily="34" charset="0"/>
              <a:buChar char="•"/>
            </a:pPr>
            <a:r>
              <a:rPr lang="en-US" sz="2600" dirty="0">
                <a:ln w="0"/>
                <a:solidFill>
                  <a:schemeClr val="accent2">
                    <a:lumMod val="60000"/>
                    <a:lumOff val="40000"/>
                  </a:schemeClr>
                </a:solidFill>
              </a:rPr>
              <a:t>CONSTIPATION	 </a:t>
            </a:r>
            <a:r>
              <a:rPr lang="en-US" sz="2600" i="1" dirty="0">
                <a:ln w="0"/>
                <a:solidFill>
                  <a:schemeClr val="accent2">
                    <a:lumMod val="60000"/>
                    <a:lumOff val="40000"/>
                  </a:schemeClr>
                </a:solidFill>
              </a:rPr>
              <a:t>(Abnormally firm 	stools and/or infrequent 	defecation) </a:t>
            </a:r>
          </a:p>
          <a:p>
            <a:pPr lvl="0">
              <a:buClr>
                <a:srgbClr val="D34817">
                  <a:lumMod val="75000"/>
                </a:srgbClr>
              </a:buClr>
              <a:buFont typeface="Arial" panose="020B0604020202020204" pitchFamily="34" charset="0"/>
              <a:buChar char="•"/>
            </a:pPr>
            <a:r>
              <a:rPr lang="en-US" sz="2600" dirty="0">
                <a:ln w="0"/>
                <a:solidFill>
                  <a:schemeClr val="accent2">
                    <a:lumMod val="60000"/>
                    <a:lumOff val="40000"/>
                  </a:schemeClr>
                </a:solidFill>
              </a:rPr>
              <a:t>STEATORRHOEA    </a:t>
            </a:r>
            <a:r>
              <a:rPr lang="en-US" sz="2600" i="1" dirty="0">
                <a:ln w="0"/>
                <a:solidFill>
                  <a:schemeClr val="accent2">
                    <a:lumMod val="60000"/>
                    <a:lumOff val="40000"/>
                  </a:schemeClr>
                </a:solidFill>
              </a:rPr>
              <a:t>(Fatty stools, 	pale, greasy, difficult to flush 	away) </a:t>
            </a:r>
          </a:p>
          <a:p>
            <a:pPr lvl="0">
              <a:buClr>
                <a:srgbClr val="D34817">
                  <a:lumMod val="75000"/>
                </a:srgbClr>
              </a:buClr>
              <a:buFont typeface="Arial" panose="020B0604020202020204" pitchFamily="34" charset="0"/>
              <a:buChar char="•"/>
            </a:pPr>
            <a:r>
              <a:rPr lang="en-US" sz="2600" dirty="0">
                <a:ln w="0"/>
                <a:solidFill>
                  <a:schemeClr val="accent2">
                    <a:lumMod val="60000"/>
                    <a:lumOff val="40000"/>
                  </a:schemeClr>
                </a:solidFill>
              </a:rPr>
              <a:t>HAEMATOCHEZIA    </a:t>
            </a:r>
            <a:r>
              <a:rPr lang="en-US" sz="2600" i="1" dirty="0">
                <a:ln w="0"/>
                <a:solidFill>
                  <a:schemeClr val="accent2">
                    <a:lumMod val="60000"/>
                    <a:lumOff val="40000"/>
                  </a:schemeClr>
                </a:solidFill>
              </a:rPr>
              <a:t>(Rectal bleeding) </a:t>
            </a:r>
          </a:p>
          <a:p>
            <a:pPr lvl="0">
              <a:buClr>
                <a:srgbClr val="D34817">
                  <a:lumMod val="75000"/>
                </a:srgbClr>
              </a:buClr>
              <a:buFont typeface="Arial" panose="020B0604020202020204" pitchFamily="34" charset="0"/>
              <a:buChar char="•"/>
            </a:pPr>
            <a:r>
              <a:rPr lang="en-US" sz="2600" dirty="0">
                <a:ln w="0"/>
                <a:solidFill>
                  <a:schemeClr val="accent2">
                    <a:lumMod val="60000"/>
                    <a:lumOff val="40000"/>
                  </a:schemeClr>
                </a:solidFill>
              </a:rPr>
              <a:t>MELAENA 	     </a:t>
            </a:r>
            <a:r>
              <a:rPr lang="en-US" sz="2600" i="1" dirty="0">
                <a:ln w="0"/>
                <a:solidFill>
                  <a:schemeClr val="accent2">
                    <a:lumMod val="60000"/>
                    <a:lumOff val="40000"/>
                  </a:schemeClr>
                </a:solidFill>
              </a:rPr>
              <a:t>(Black, tarry stools) </a:t>
            </a:r>
          </a:p>
          <a:p>
            <a:pPr marL="0" indent="0">
              <a:buNone/>
            </a:pPr>
            <a:endParaRPr lang="en-US" dirty="0"/>
          </a:p>
        </p:txBody>
      </p:sp>
      <p:sp>
        <p:nvSpPr>
          <p:cNvPr id="10" name="Content Placeholder 9"/>
          <p:cNvSpPr>
            <a:spLocks noGrp="1"/>
          </p:cNvSpPr>
          <p:nvPr>
            <p:ph sz="half" idx="2"/>
          </p:nvPr>
        </p:nvSpPr>
        <p:spPr>
          <a:xfrm>
            <a:off x="7223760" y="1490085"/>
            <a:ext cx="4754880" cy="3977640"/>
          </a:xfrm>
        </p:spPr>
        <p:txBody>
          <a:bodyPr/>
          <a:lstStyle/>
          <a:p>
            <a:pPr marL="0" lvl="0" indent="0" algn="ctr">
              <a:buClr>
                <a:srgbClr val="D34817">
                  <a:lumMod val="75000"/>
                </a:srgbClr>
              </a:buClr>
              <a:buNone/>
            </a:pPr>
            <a:r>
              <a:rPr lang="en-US" sz="3000" u="sng" dirty="0">
                <a:ln w="12700" cmpd="sng">
                  <a:solidFill>
                    <a:srgbClr val="956251"/>
                  </a:solidFill>
                  <a:prstDash val="solid"/>
                </a:ln>
                <a:solidFill>
                  <a:srgbClr val="00B050"/>
                </a:solidFill>
              </a:rPr>
              <a:t>HEPATOBILIARY</a:t>
            </a:r>
            <a:r>
              <a:rPr lang="en-US" sz="3000" dirty="0">
                <a:ln w="12700" cmpd="sng">
                  <a:solidFill>
                    <a:srgbClr val="956251"/>
                  </a:solidFill>
                  <a:prstDash val="solid"/>
                </a:ln>
                <a:solidFill>
                  <a:srgbClr val="00B050"/>
                </a:solidFill>
              </a:rPr>
              <a:t> </a:t>
            </a:r>
          </a:p>
          <a:p>
            <a:pPr marL="0" lvl="0" indent="0">
              <a:buClr>
                <a:srgbClr val="D34817">
                  <a:lumMod val="75000"/>
                </a:srgbClr>
              </a:buClr>
              <a:buNone/>
            </a:pPr>
            <a:r>
              <a:rPr lang="en-US" sz="3000" dirty="0" smtClean="0">
                <a:ln w="12700" cmpd="sng">
                  <a:solidFill>
                    <a:srgbClr val="956251"/>
                  </a:solidFill>
                  <a:prstDash val="solid"/>
                </a:ln>
                <a:solidFill>
                  <a:srgbClr val="7030A0"/>
                </a:solidFill>
              </a:rPr>
              <a:t>	 </a:t>
            </a:r>
            <a:r>
              <a:rPr lang="en-US" sz="3000" dirty="0">
                <a:ln w="12700" cmpd="sng">
                  <a:solidFill>
                    <a:srgbClr val="956251"/>
                  </a:solidFill>
                  <a:prstDash val="solid"/>
                </a:ln>
                <a:solidFill>
                  <a:srgbClr val="7030A0"/>
                </a:solidFill>
              </a:rPr>
              <a:t>Jaundice </a:t>
            </a:r>
            <a:r>
              <a:rPr lang="en-US" sz="3000" i="1" dirty="0">
                <a:ln w="12700" cmpd="sng">
                  <a:solidFill>
                    <a:srgbClr val="956251"/>
                  </a:solidFill>
                  <a:prstDash val="solid"/>
                </a:ln>
                <a:solidFill>
                  <a:srgbClr val="7030A0"/>
                </a:solidFill>
              </a:rPr>
              <a:t>(icterus) </a:t>
            </a:r>
          </a:p>
          <a:p>
            <a:pPr marL="0" lvl="0" indent="0">
              <a:buClr>
                <a:srgbClr val="D34817">
                  <a:lumMod val="75000"/>
                </a:srgbClr>
              </a:buClr>
              <a:buNone/>
            </a:pPr>
            <a:r>
              <a:rPr lang="en-US" sz="3000" dirty="0" smtClean="0">
                <a:ln w="12700" cmpd="sng">
                  <a:solidFill>
                    <a:srgbClr val="956251"/>
                  </a:solidFill>
                  <a:prstDash val="solid"/>
                </a:ln>
                <a:solidFill>
                  <a:srgbClr val="7030A0"/>
                </a:solidFill>
              </a:rPr>
              <a:t>	 </a:t>
            </a:r>
            <a:r>
              <a:rPr lang="en-US" sz="3000" dirty="0">
                <a:ln w="12700" cmpd="sng">
                  <a:solidFill>
                    <a:srgbClr val="956251"/>
                  </a:solidFill>
                  <a:prstDash val="solid"/>
                </a:ln>
                <a:solidFill>
                  <a:srgbClr val="7030A0"/>
                </a:solidFill>
              </a:rPr>
              <a:t>Itch </a:t>
            </a:r>
            <a:r>
              <a:rPr lang="en-US" sz="3000" i="1" dirty="0">
                <a:ln w="12700" cmpd="sng">
                  <a:solidFill>
                    <a:srgbClr val="956251"/>
                  </a:solidFill>
                  <a:prstDash val="solid"/>
                </a:ln>
                <a:solidFill>
                  <a:srgbClr val="7030A0"/>
                </a:solidFill>
              </a:rPr>
              <a:t>(pruritus)</a:t>
            </a:r>
          </a:p>
          <a:p>
            <a:pPr marL="0" indent="0">
              <a:buNone/>
            </a:pPr>
            <a:endParaRPr lang="en-US" dirty="0"/>
          </a:p>
        </p:txBody>
      </p:sp>
    </p:spTree>
    <p:extLst>
      <p:ext uri="{BB962C8B-B14F-4D97-AF65-F5344CB8AC3E}">
        <p14:creationId xmlns:p14="http://schemas.microsoft.com/office/powerpoint/2010/main" val="323707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32223"/>
            <a:ext cx="10323576" cy="3035808"/>
          </a:xfrm>
        </p:spPr>
        <p:txBody>
          <a:bodyPr/>
          <a:lstStyle/>
          <a:p>
            <a:r>
              <a:rPr lang="en-US" dirty="0" smtClean="0"/>
              <a:t>PREPARATION OF PATIENT.</a:t>
            </a:r>
            <a:endParaRPr lang="en-US" dirty="0"/>
          </a:p>
        </p:txBody>
      </p:sp>
      <p:sp>
        <p:nvSpPr>
          <p:cNvPr id="3" name="Subtitle 2"/>
          <p:cNvSpPr>
            <a:spLocks noGrp="1"/>
          </p:cNvSpPr>
          <p:nvPr>
            <p:ph type="subTitle" idx="1"/>
          </p:nvPr>
        </p:nvSpPr>
        <p:spPr>
          <a:xfrm rot="20492851">
            <a:off x="60861" y="298648"/>
            <a:ext cx="3232212" cy="909588"/>
          </a:xfrm>
        </p:spPr>
        <p:txBody>
          <a:bodyPr>
            <a:normAutofit/>
          </a:bodyPr>
          <a:lstStyle/>
          <a:p>
            <a:r>
              <a:rPr lang="en-US" sz="5400" dirty="0" smtClean="0">
                <a:latin typeface="Blackadder ITC" panose="04020505051007020D02" pitchFamily="82" charset="0"/>
              </a:rPr>
              <a:t>Lets go to..</a:t>
            </a:r>
            <a:endParaRPr lang="en-US" sz="5400" dirty="0">
              <a:latin typeface="Blackadder ITC" panose="04020505051007020D02" pitchFamily="82" charset="0"/>
            </a:endParaRPr>
          </a:p>
        </p:txBody>
      </p:sp>
    </p:spTree>
    <p:extLst>
      <p:ext uri="{BB962C8B-B14F-4D97-AF65-F5344CB8AC3E}">
        <p14:creationId xmlns:p14="http://schemas.microsoft.com/office/powerpoint/2010/main" val="3457063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942</TotalTime>
  <Words>4494</Words>
  <Application>Microsoft Office PowerPoint</Application>
  <PresentationFormat>Widescreen</PresentationFormat>
  <Paragraphs>576</Paragraphs>
  <Slides>63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Blackadder ITC</vt:lpstr>
      <vt:lpstr>Calibri</vt:lpstr>
      <vt:lpstr>Helvetica</vt:lpstr>
      <vt:lpstr>Rockwell</vt:lpstr>
      <vt:lpstr>Rockwell Condensed</vt:lpstr>
      <vt:lpstr>Times New Roman</vt:lpstr>
      <vt:lpstr>Wingdings</vt:lpstr>
      <vt:lpstr>Wood Type</vt:lpstr>
      <vt:lpstr>PHYSICAL EXAMINATION OF GI SYSTEM.</vt:lpstr>
      <vt:lpstr>PowerPoint Presentation</vt:lpstr>
      <vt:lpstr>PowerPoint Presentation</vt:lpstr>
      <vt:lpstr>PowerPoint Presentation</vt:lpstr>
      <vt:lpstr>PowerPoint Presentation</vt:lpstr>
      <vt:lpstr>COMMON   SYMPTOMS</vt:lpstr>
      <vt:lpstr>SYMPTOMS G.I SYSTEM</vt:lpstr>
      <vt:lpstr>SYMPTOMS G.I SYSTEM</vt:lpstr>
      <vt:lpstr>PREPARATION OF PATIENT.</vt:lpstr>
      <vt:lpstr>Overview of the Abdominal Examination</vt:lpstr>
      <vt:lpstr>General Considerations </vt:lpstr>
      <vt:lpstr>Patient position</vt:lpstr>
      <vt:lpstr>Patient exposure </vt:lpstr>
      <vt:lpstr>GENERAL PHYSICAL EXAMINATION INCLUDING VITAL SIGNS.</vt:lpstr>
      <vt:lpstr>PowerPoint Presentation</vt:lpstr>
      <vt:lpstr>PowerPoint Presentation</vt:lpstr>
      <vt:lpstr>inspection</vt:lpstr>
      <vt:lpstr>PowerPoint Presentation</vt:lpstr>
      <vt:lpstr>PowerPoint Presentation</vt:lpstr>
      <vt:lpstr>PowerPoint Presentation</vt:lpstr>
      <vt:lpstr>PowerPoint Presentation</vt:lpstr>
      <vt:lpstr>PowerPoint Presentation</vt:lpstr>
      <vt:lpstr>auscultation</vt:lpstr>
      <vt:lpstr>PowerPoint Presentation</vt:lpstr>
      <vt:lpstr>PowerPoint Presentation</vt:lpstr>
      <vt:lpstr>PowerPoint Presentation</vt:lpstr>
      <vt:lpstr>percussion</vt:lpstr>
      <vt:lpstr>percussion</vt:lpstr>
      <vt:lpstr>The Liver</vt:lpstr>
      <vt:lpstr>PowerPoint Presentation</vt:lpstr>
      <vt:lpstr>The Spleen</vt:lpstr>
      <vt:lpstr>PowerPoint Presentation</vt:lpstr>
      <vt:lpstr>PowerPoint Presentation</vt:lpstr>
      <vt:lpstr>Puddle Sign</vt:lpstr>
      <vt:lpstr>PowerPoint Presentation</vt:lpstr>
      <vt:lpstr>palpation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Abdomen</vt:lpstr>
      <vt:lpstr>Inspection</vt:lpstr>
      <vt:lpstr>Palpation, Percussion, Auscultation</vt:lpstr>
      <vt:lpstr>Thanks..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EXAMINATION OF GI SYSTEM.</dc:title>
  <dc:creator>ARUN NAIR</dc:creator>
  <cp:lastModifiedBy>Dr. ARUN R NAIR</cp:lastModifiedBy>
  <cp:revision>99</cp:revision>
  <dcterms:created xsi:type="dcterms:W3CDTF">2014-08-22T04:15:57Z</dcterms:created>
  <dcterms:modified xsi:type="dcterms:W3CDTF">2019-09-21T10:32:15Z</dcterms:modified>
</cp:coreProperties>
</file>